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495" r:id="rId5"/>
    <p:sldId id="484" r:id="rId6"/>
    <p:sldId id="483" r:id="rId7"/>
    <p:sldId id="485" r:id="rId8"/>
    <p:sldId id="488" r:id="rId9"/>
    <p:sldId id="487" r:id="rId10"/>
    <p:sldId id="486" r:id="rId11"/>
    <p:sldId id="489" r:id="rId12"/>
    <p:sldId id="490" r:id="rId13"/>
  </p:sldIdLst>
  <p:sldSz cx="9144000" cy="6858000" type="screen4x3"/>
  <p:notesSz cx="6797675" cy="9926638"/>
  <p:defaultTextStyle>
    <a:defPPr>
      <a:defRPr lang="en-US"/>
    </a:defPPr>
    <a:lvl1pPr marL="0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68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33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00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267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33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399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466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532" algn="l" defTabSz="45706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an Dunham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B2AA"/>
    <a:srgbClr val="0091EB"/>
    <a:srgbClr val="0053A3"/>
    <a:srgbClr val="E3763C"/>
    <a:srgbClr val="FF6450"/>
    <a:srgbClr val="007370"/>
    <a:srgbClr val="FFE3EA"/>
    <a:srgbClr val="FFE4E1"/>
    <a:srgbClr val="DA7E47"/>
    <a:srgbClr val="005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3" autoAdjust="0"/>
    <p:restoredTop sz="86850" autoAdjust="0"/>
  </p:normalViewPr>
  <p:slideViewPr>
    <p:cSldViewPr snapToGrid="0">
      <p:cViewPr varScale="1">
        <p:scale>
          <a:sx n="57" d="100"/>
          <a:sy n="57" d="100"/>
        </p:scale>
        <p:origin x="175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5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6427826514260899E-3"/>
          <c:y val="0.410951204302846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23666591641501"/>
          <c:y val="0.15479747073648001"/>
          <c:w val="0.77837140338653499"/>
          <c:h val="0.604614598079888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Sheet1!$A$2:$A$4</c:f>
              <c:numCache>
                <c:formatCode>General</c:formatCode>
                <c:ptCount val="3"/>
                <c:pt idx="0">
                  <c:v>5</c:v>
                </c:pt>
                <c:pt idx="1">
                  <c:v>15</c:v>
                </c:pt>
                <c:pt idx="2">
                  <c:v>20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</c:v>
                </c:pt>
                <c:pt idx="2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B0-DE44-A8A8-488F3AEE5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9606320"/>
        <c:axId val="2139039184"/>
      </c:scatterChart>
      <c:valAx>
        <c:axId val="-2109606320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039184"/>
        <c:crosses val="autoZero"/>
        <c:crossBetween val="midCat"/>
      </c:valAx>
      <c:valAx>
        <c:axId val="2139039184"/>
        <c:scaling>
          <c:orientation val="minMax"/>
          <c:max val="1.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09606320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B4E27-5FB9-804B-B2C7-8C48E913EAB7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9B427-0B1D-C845-8338-6B8109895D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CC584-D695-034A-86E7-0512087CFB22}" type="datetimeFigureOut">
              <a:rPr lang="en-US" smtClean="0"/>
              <a:pPr/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5B79D-8EE6-BC42-B376-B1BA601CD7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68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33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00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267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33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399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466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532" algn="l" defTabSz="45706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9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83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7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this specific to GWAS?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6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data source has its own scoring and ranking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53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weights are based on the code in </a:t>
            </a:r>
            <a:r>
              <a:rPr lang="en-GB" dirty="0" err="1"/>
              <a:t>Settings.py</a:t>
            </a:r>
            <a:r>
              <a:rPr lang="en-GB" dirty="0"/>
              <a:t>:</a:t>
            </a:r>
          </a:p>
          <a:p>
            <a:r>
              <a:rPr lang="en-GB" dirty="0"/>
              <a:t>SCORING_WEIGHTS = </a:t>
            </a:r>
            <a:r>
              <a:rPr lang="en-GB" dirty="0" err="1"/>
              <a:t>defaultdict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  <a:r>
              <a:rPr lang="en-GB" dirty="0"/>
              <a:t>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SCORING_WEIGHTS[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phenodigm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dirty="0"/>
              <a:t>] 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SCORING_WEIGHTS[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expression_atlas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dirty="0"/>
              <a:t>] 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SCORING_WEIGHTS[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europepmc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dirty="0"/>
              <a:t>] 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SCORING_WEIGHTS[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slapenrich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dirty="0"/>
              <a:t>] 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SCORING_WEIGHTS['</a:t>
            </a:r>
            <a:r>
              <a:rPr lang="en-GB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gwas_catalog</a:t>
            </a: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'] = 1.5</a:t>
            </a:r>
            <a:b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setup a minimum score value for an evidence string to be accepted.</a:t>
            </a:r>
            <a:br>
              <a:rPr lang="en-GB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dirty="0"/>
              <a:t>SCORING_MIN_VALUE_FILTER = </a:t>
            </a:r>
            <a:r>
              <a:rPr lang="en-GB" dirty="0" err="1"/>
              <a:t>defaultdict</a:t>
            </a:r>
            <a:r>
              <a:rPr lang="en-GB" dirty="0"/>
              <a:t>(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  <a:r>
              <a:rPr lang="en-GB" dirty="0"/>
              <a:t>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SCORING_MIN_VALUE_FILTER[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phenodigm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GB" dirty="0"/>
              <a:t>] 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2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5B79D-8EE6-BC42-B376-B1BA601CD72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nTargets_cover6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730" y="429157"/>
            <a:ext cx="7867384" cy="6039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5" name="Picture 4" descr="CTI_OT_Primary_Logo_HR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4637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9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3" y="1589851"/>
            <a:ext cx="8423275" cy="40934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924738"/>
            <a:ext cx="7578000" cy="3693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5711427"/>
            <a:ext cx="8424000" cy="21541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3" y="384852"/>
            <a:ext cx="7577139" cy="451405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364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 noChangeAspect="1"/>
          </p:cNvSpPr>
          <p:nvPr>
            <p:ph sz="quarter" idx="12"/>
          </p:nvPr>
        </p:nvSpPr>
        <p:spPr>
          <a:xfrm>
            <a:off x="359153" y="1589851"/>
            <a:ext cx="8423275" cy="4093400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59152" y="924738"/>
            <a:ext cx="7578000" cy="3693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59152" y="5711427"/>
            <a:ext cx="8424000" cy="215415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/>
              <a:t>Insert Source text here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59153" y="384852"/>
            <a:ext cx="7577139" cy="451405"/>
          </a:xfrm>
        </p:spPr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0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penTargets_cover10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0"/>
            <a:ext cx="9152759" cy="6874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1089"/>
            <a:ext cx="4472004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000000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935" y="3971903"/>
            <a:ext cx="348217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9" name="Picture 8" descr="CTI_OT_Primary_Logo_Wht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302" y="5954084"/>
            <a:ext cx="1623601" cy="5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penTargets_cover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66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8884"/>
            <a:ext cx="4472004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rgbClr val="7F7F7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3935" y="3987485"/>
            <a:ext cx="3482175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0" name="Picture 9" descr="CTI_OT_Primary_Log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5154"/>
            <a:ext cx="1476001" cy="5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700"/>
            <a:ext cx="8229600" cy="45259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3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89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1700"/>
            <a:ext cx="4038600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1700"/>
            <a:ext cx="4038600" cy="4525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57"/>
            <a:ext cx="8244000" cy="576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1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ED8BCD-9F60-DD42-BF91-52561DFC1916}" type="datetimeFigureOut">
              <a:rPr lang="en-US" smtClean="0"/>
              <a:t>7/2/2018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3E2C6-159A-2D40-AE92-FA13F145E7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38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924738"/>
            <a:ext cx="7578000" cy="3693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2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heading style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359152" y="924738"/>
            <a:ext cx="7578000" cy="3693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 sz="1600" i="0">
                <a:latin typeface="+mn-lt"/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/>
              <a:t>Supporting heading</a:t>
            </a:r>
            <a:r>
              <a:rPr lang="en-US" dirty="0"/>
              <a:t> here if required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pPr algn="ctr"/>
            <a:r>
              <a:rPr lang="en-US"/>
              <a:t>Insert your date / confidentiality text here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16x9 core template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30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13" tIns="45706" rIns="91413" bIns="45706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7"/>
            <a:ext cx="8229600" cy="4525963"/>
          </a:xfrm>
          <a:prstGeom prst="rect">
            <a:avLst/>
          </a:prstGeom>
        </p:spPr>
        <p:txBody>
          <a:bodyPr vert="horz" lIns="91413" tIns="45706" rIns="91413" bIns="45706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1" y="6324114"/>
            <a:ext cx="2133600" cy="365125"/>
          </a:xfrm>
          <a:prstGeom prst="rect">
            <a:avLst/>
          </a:prstGeom>
        </p:spPr>
        <p:txBody>
          <a:bodyPr vert="horz" lIns="91413" tIns="45706" rIns="91413" bIns="45706" rtlCol="0" anchor="ctr"/>
          <a:lstStyle>
            <a:lvl1pPr algn="l">
              <a:defRPr sz="1600" b="0" i="0">
                <a:solidFill>
                  <a:srgbClr val="0091EB"/>
                </a:solidFill>
                <a:latin typeface="Helvetica"/>
                <a:cs typeface="Helvetica"/>
              </a:defRPr>
            </a:lvl1pPr>
          </a:lstStyle>
          <a:p>
            <a:fld id="{5AC2D2C7-8E3E-EF4A-8253-65F00231E16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CTI_OT_Primary_Logo_HR.jpg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8586" y="6164637"/>
            <a:ext cx="1476001" cy="5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0" r:id="rId4"/>
    <p:sldLayoutId id="2147483652" r:id="rId5"/>
    <p:sldLayoutId id="2147483654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hdr="0" ftr="0" dt="0"/>
  <p:txStyles>
    <p:titleStyle>
      <a:lvl1pPr algn="l" defTabSz="457068" rtl="0" eaLnBrk="1" latinLnBrk="0" hangingPunct="1">
        <a:spcBef>
          <a:spcPct val="0"/>
        </a:spcBef>
        <a:buNone/>
        <a:defRPr sz="3200" b="0" i="0" kern="1200">
          <a:solidFill>
            <a:srgbClr val="0091EB"/>
          </a:solidFill>
          <a:latin typeface="Helvetica"/>
          <a:ea typeface="+mj-ea"/>
          <a:cs typeface="Helvetica"/>
        </a:defRPr>
      </a:lvl1pPr>
    </p:titleStyle>
    <p:bodyStyle>
      <a:lvl1pPr marL="342801" indent="-342801" algn="l" defTabSz="457068" rtl="0" eaLnBrk="1" latinLnBrk="0" hangingPunct="1">
        <a:spcBef>
          <a:spcPct val="20000"/>
        </a:spcBef>
        <a:buFont typeface="Arial"/>
        <a:buChar char="•"/>
        <a:defRPr sz="22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1pPr>
      <a:lvl2pPr marL="742734" indent="-285666" algn="l" defTabSz="457068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2pPr>
      <a:lvl3pPr marL="1142667" indent="-228533" algn="l" defTabSz="457068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3pPr>
      <a:lvl4pPr marL="1599732" indent="-228533" algn="l" defTabSz="457068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4pPr>
      <a:lvl5pPr marL="2056800" indent="-228533" algn="l" defTabSz="457068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chemeClr val="tx1">
              <a:lumMod val="50000"/>
              <a:lumOff val="50000"/>
            </a:schemeClr>
          </a:solidFill>
          <a:latin typeface="Helvetica Light"/>
          <a:ea typeface="+mn-ea"/>
          <a:cs typeface="Helvetica Light"/>
        </a:defRPr>
      </a:lvl5pPr>
      <a:lvl6pPr marL="2513867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33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00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66" indent="-228533" algn="l" defTabSz="4570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8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00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7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33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9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66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32" algn="l" defTabSz="45706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argetvalidation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hyperlink" Target="http://www.targetvalidation.org/" TargetMode="Externa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13" Type="http://schemas.openxmlformats.org/officeDocument/2006/relationships/image" Target="../media/image30.tiff"/><Relationship Id="rId3" Type="http://schemas.openxmlformats.org/officeDocument/2006/relationships/image" Target="../media/image20.tiff"/><Relationship Id="rId7" Type="http://schemas.openxmlformats.org/officeDocument/2006/relationships/image" Target="../media/image24.tiff"/><Relationship Id="rId12" Type="http://schemas.openxmlformats.org/officeDocument/2006/relationships/image" Target="../media/image29.tiff"/><Relationship Id="rId17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tiff"/><Relationship Id="rId11" Type="http://schemas.openxmlformats.org/officeDocument/2006/relationships/image" Target="../media/image28.tiff"/><Relationship Id="rId5" Type="http://schemas.openxmlformats.org/officeDocument/2006/relationships/image" Target="../media/image22.tiff"/><Relationship Id="rId15" Type="http://schemas.openxmlformats.org/officeDocument/2006/relationships/image" Target="../media/image32.tiff"/><Relationship Id="rId10" Type="http://schemas.openxmlformats.org/officeDocument/2006/relationships/image" Target="../media/image27.tiff"/><Relationship Id="rId4" Type="http://schemas.openxmlformats.org/officeDocument/2006/relationships/image" Target="../media/image21.tiff"/><Relationship Id="rId9" Type="http://schemas.openxmlformats.org/officeDocument/2006/relationships/image" Target="../media/image26.tiff"/><Relationship Id="rId14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11089"/>
            <a:ext cx="4724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Weights and Scoring of Evidence in the Open Targets Platform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3687" y="3962400"/>
            <a:ext cx="4717913" cy="17526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Open Targets Core Team</a:t>
            </a:r>
          </a:p>
          <a:p>
            <a:r>
              <a:rPr lang="en-US" sz="1800" dirty="0">
                <a:solidFill>
                  <a:schemeClr val="bg1"/>
                </a:solidFill>
              </a:rPr>
              <a:t>July 02, 2018</a:t>
            </a:r>
          </a:p>
          <a:p>
            <a:r>
              <a:rPr lang="en-US" sz="1800" b="1" dirty="0">
                <a:solidFill>
                  <a:schemeClr val="bg1"/>
                </a:solidFill>
                <a:hlinkClick r:id="rId2"/>
              </a:rPr>
              <a:t>https://www.targetvalidation.org</a:t>
            </a:r>
            <a:endParaRPr lang="en-US" sz="1800" b="1" dirty="0">
              <a:solidFill>
                <a:schemeClr val="bg1"/>
              </a:solidFill>
            </a:endParaRPr>
          </a:p>
          <a:p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3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0" y="228600"/>
            <a:ext cx="9143999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Target ID and Prioritisation Knowledge Cycle</a:t>
            </a:r>
          </a:p>
        </p:txBody>
      </p:sp>
      <p:sp>
        <p:nvSpPr>
          <p:cNvPr id="6" name="Circular Arrow 5"/>
          <p:cNvSpPr/>
          <p:nvPr/>
        </p:nvSpPr>
        <p:spPr>
          <a:xfrm>
            <a:off x="2115124" y="1152557"/>
            <a:ext cx="4928152" cy="4974854"/>
          </a:xfrm>
          <a:prstGeom prst="circularArrow">
            <a:avLst>
              <a:gd name="adj1" fmla="val 5310"/>
              <a:gd name="adj2" fmla="val 1213565"/>
              <a:gd name="adj3" fmla="val 12695751"/>
              <a:gd name="adj4" fmla="val 18332858"/>
              <a:gd name="adj5" fmla="val 6195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Rounded Rectangle 3"/>
          <p:cNvSpPr/>
          <p:nvPr/>
        </p:nvSpPr>
        <p:spPr>
          <a:xfrm>
            <a:off x="1323386" y="3447716"/>
            <a:ext cx="2078775" cy="914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Data Generation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39812" y="5330518"/>
            <a:ext cx="2078775" cy="914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Therapeutic Hypothesis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539811" y="1152557"/>
            <a:ext cx="2078775" cy="914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Public 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718138" y="3447716"/>
            <a:ext cx="2078775" cy="9144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Data Integration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2641" y="4394592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targetvalidation.org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l="19385" t="15831" r="17910" b="14418"/>
          <a:stretch/>
        </p:blipFill>
        <p:spPr>
          <a:xfrm>
            <a:off x="6859125" y="4796400"/>
            <a:ext cx="1919102" cy="128086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23417" y="1314944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/>
                <a:ea typeface="+mj-ea"/>
                <a:cs typeface="Helvetica"/>
              </a:rPr>
              <a:t>Experimental Projects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Helvetica"/>
              <a:ea typeface="+mj-ea"/>
              <a:cs typeface="Helvetic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13122" y="1314944"/>
            <a:ext cx="22701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Bioinformatics Projects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21" y="1805553"/>
            <a:ext cx="774417" cy="666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8" y="2510266"/>
            <a:ext cx="346077" cy="6333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17" y="2540112"/>
            <a:ext cx="645996" cy="578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15" y="5038895"/>
            <a:ext cx="837151" cy="8371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0" y="4937870"/>
            <a:ext cx="1067094" cy="9140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44" y="1845037"/>
            <a:ext cx="1534724" cy="763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5" y="1849237"/>
            <a:ext cx="566698" cy="5711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74" y="1849237"/>
            <a:ext cx="627192" cy="5797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62" y="1827828"/>
            <a:ext cx="650453" cy="6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7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0" y="243265"/>
            <a:ext cx="9143999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Evidence for Target-Disease Associations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593251" y="5486399"/>
            <a:ext cx="1945336" cy="199541"/>
          </a:xfrm>
          <a:prstGeom prst="rightArrow">
            <a:avLst/>
          </a:prstGeom>
          <a:solidFill>
            <a:srgbClr val="A2A5A6"/>
          </a:solidFill>
          <a:ln w="6350" cmpd="sng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36087" y="5286113"/>
            <a:ext cx="12522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Target</a:t>
            </a:r>
          </a:p>
          <a:p>
            <a:pPr algn="ctr"/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Ensembl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Gene ID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45115" y="5286113"/>
            <a:ext cx="9140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Disease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EFO</a:t>
            </a:r>
          </a:p>
        </p:txBody>
      </p:sp>
      <p:sp>
        <p:nvSpPr>
          <p:cNvPr id="33" name="Right Arrow 32"/>
          <p:cNvSpPr/>
          <p:nvPr/>
        </p:nvSpPr>
        <p:spPr>
          <a:xfrm rot="5400000">
            <a:off x="4178106" y="4912899"/>
            <a:ext cx="810992" cy="129195"/>
          </a:xfrm>
          <a:prstGeom prst="rightArrow">
            <a:avLst/>
          </a:prstGeom>
          <a:solidFill>
            <a:srgbClr val="A2A5A6"/>
          </a:solidFill>
          <a:ln w="6350" cmpd="sng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618" y="5113112"/>
            <a:ext cx="900000" cy="9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1851" y="5085258"/>
            <a:ext cx="900000" cy="900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761110" y="4583668"/>
            <a:ext cx="103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DCCB6-A6B4-EF4C-981B-DE2AF8E1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595" y="990600"/>
            <a:ext cx="5098647" cy="343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81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0" y="243265"/>
            <a:ext cx="9143999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Data Sources for Evidence Data Types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398" y="1046640"/>
          <a:ext cx="8839201" cy="565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27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28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Germline Variants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Somatic Mutations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Drugs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Affected</a:t>
                      </a:r>
                      <a:r>
                        <a:rPr lang="en-US" baseline="0" dirty="0"/>
                        <a:t> Pathways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Differential RNA expression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Animal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 Mining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07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076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076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076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076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076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906274" y="3228201"/>
            <a:ext cx="52554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EVA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79" y="5913600"/>
            <a:ext cx="793642" cy="792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490053"/>
            <a:ext cx="540000" cy="54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6179" y="4644588"/>
            <a:ext cx="69823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GWAS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Catalog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56" y="5163726"/>
            <a:ext cx="780000" cy="5400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85800" y="5591254"/>
            <a:ext cx="79453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PheWAS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72" y="2139471"/>
            <a:ext cx="943580" cy="432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812800"/>
            <a:ext cx="684000" cy="684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8"/>
          <a:srcRect t="4118" b="10348"/>
          <a:stretch/>
        </p:blipFill>
        <p:spPr>
          <a:xfrm>
            <a:off x="2780577" y="2138640"/>
            <a:ext cx="1029423" cy="504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0464" y="3669306"/>
            <a:ext cx="1041881" cy="216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438315" y="3885306"/>
            <a:ext cx="114537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Cancer Gene Census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41454" y="3222330"/>
            <a:ext cx="52554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EVA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020" y="2133600"/>
            <a:ext cx="943580" cy="432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3780" y="2806929"/>
            <a:ext cx="684000" cy="684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10"/>
          <a:srcRect r="27966"/>
          <a:stretch/>
        </p:blipFill>
        <p:spPr>
          <a:xfrm>
            <a:off x="1447800" y="4469040"/>
            <a:ext cx="1187068" cy="540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2400" y="2189638"/>
            <a:ext cx="1223993" cy="288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5878" y="2767936"/>
            <a:ext cx="1057360" cy="792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5928" y="2004649"/>
            <a:ext cx="540000" cy="540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227098" y="2512692"/>
            <a:ext cx="118643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Expression Atlas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541754" y="2475548"/>
            <a:ext cx="1001329" cy="292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300" dirty="0" err="1">
                <a:solidFill>
                  <a:schemeClr val="tx1"/>
                </a:solidFill>
              </a:rPr>
              <a:t>PhenoDigm</a:t>
            </a:r>
            <a:endParaRPr lang="en-US" sz="1300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14"/>
          <a:srcRect l="23782"/>
          <a:stretch/>
        </p:blipFill>
        <p:spPr>
          <a:xfrm>
            <a:off x="9552800" y="2282899"/>
            <a:ext cx="1077899" cy="3270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4"/>
          <a:srcRect r="75966"/>
          <a:stretch/>
        </p:blipFill>
        <p:spPr>
          <a:xfrm>
            <a:off x="7772399" y="2014979"/>
            <a:ext cx="662585" cy="63755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333600" y="2049926"/>
            <a:ext cx="703839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Europe PMC</a:t>
            </a: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8296" y="3618748"/>
            <a:ext cx="1233340" cy="632382"/>
          </a:xfrm>
          <a:prstGeom prst="rect">
            <a:avLst/>
          </a:prstGeom>
        </p:spPr>
      </p:pic>
      <p:pic>
        <p:nvPicPr>
          <p:cNvPr id="63" name="Picture 5"/>
          <p:cNvPicPr>
            <a:picLocks noChangeAspect="1" noChangeArrowheads="1"/>
          </p:cNvPicPr>
          <p:nvPr/>
        </p:nvPicPr>
        <p:blipFill>
          <a:blip r:embed="rId16" cstate="screen">
            <a:clrChange>
              <a:clrFrom>
                <a:srgbClr val="FF80FF"/>
              </a:clrFrom>
              <a:clrTo>
                <a:srgbClr val="FF80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0217" y="2001477"/>
            <a:ext cx="561866" cy="56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2241E9-FE33-074B-92D9-E0B42730485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84171" y="3626758"/>
            <a:ext cx="1179958" cy="6243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97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 txBox="1">
            <a:spLocks/>
          </p:cNvSpPr>
          <p:nvPr/>
        </p:nvSpPr>
        <p:spPr>
          <a:xfrm>
            <a:off x="2091727" y="4665208"/>
            <a:ext cx="7276450" cy="196039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f = sample size (cases versus controls)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 = predicted functional consequence</a:t>
            </a: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2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 = </a:t>
            </a:r>
            <a:r>
              <a:rPr lang="en-GB" sz="2600" i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p</a:t>
            </a:r>
            <a:r>
              <a:rPr lang="en-GB" sz="26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value reported in the paper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0" y="4647567"/>
            <a:ext cx="1727998" cy="1727998"/>
          </a:xfrm>
          <a:prstGeom prst="rect">
            <a:avLst/>
          </a:prstGeom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0" y="1657367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endParaRPr lang="en-GB" sz="4000" dirty="0"/>
          </a:p>
        </p:txBody>
      </p:sp>
      <p:sp>
        <p:nvSpPr>
          <p:cNvPr id="11" name="Rectangle 10"/>
          <p:cNvSpPr/>
          <p:nvPr/>
        </p:nvSpPr>
        <p:spPr>
          <a:xfrm>
            <a:off x="-52920" y="1888635"/>
            <a:ext cx="9144000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30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 = f * s * c</a:t>
            </a:r>
          </a:p>
          <a:p>
            <a:pPr marL="342900" indent="-457200" algn="just">
              <a:lnSpc>
                <a:spcPct val="120000"/>
              </a:lnSpc>
              <a:buFont typeface="Arial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f, relative occurrence of a target-disease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s, strength of the effect described by the evidence</a:t>
            </a:r>
          </a:p>
          <a:p>
            <a:pPr marL="342900" lvl="1" algn="just">
              <a:lnSpc>
                <a:spcPct val="120000"/>
              </a:lnSpc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c, confidence of the observation for the target-disease evidence</a:t>
            </a:r>
            <a:endParaRPr lang="en-GB" sz="30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CA90B08-06B6-0249-BDC5-D71FEDE5579E}"/>
              </a:ext>
            </a:extLst>
          </p:cNvPr>
          <p:cNvSpPr txBox="1">
            <a:spLocks/>
          </p:cNvSpPr>
          <p:nvPr/>
        </p:nvSpPr>
        <p:spPr>
          <a:xfrm>
            <a:off x="152400" y="262199"/>
            <a:ext cx="8839200" cy="13951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068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GB" sz="2800" dirty="0"/>
              <a:t>Factors affecting the relative strength of an evidence</a:t>
            </a:r>
          </a:p>
          <a:p>
            <a:pPr algn="r">
              <a:lnSpc>
                <a:spcPct val="120000"/>
              </a:lnSpc>
            </a:pPr>
            <a:r>
              <a:rPr lang="en-GB" sz="2800" i="1" dirty="0"/>
              <a:t>e.g. GWAS </a:t>
            </a:r>
            <a:r>
              <a:rPr lang="en-GB" sz="2800" i="1" dirty="0" err="1"/>
              <a:t>Catalog</a:t>
            </a:r>
            <a:endParaRPr lang="en-GB" sz="2800" i="1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86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2200"/>
            <a:ext cx="8839200" cy="576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Generalised</a:t>
            </a:r>
            <a:r>
              <a:rPr lang="en-US" dirty="0"/>
              <a:t> scoring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12207" y="1147103"/>
            <a:ext cx="442377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Data source score =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f * S * C  </a:t>
            </a:r>
          </a:p>
          <a:p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271" y="1882169"/>
            <a:ext cx="71032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e.g. GWAS Catalog: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f  =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normalised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sample size 	&gt;= 5000 = 1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</a:rPr>
            </a:b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S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functional consequence score of variants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e.g.  transcript ablation = 1,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intronic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= 0.5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</a:rPr>
              <a:t>normalised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 p-value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320548788"/>
              </p:ext>
            </p:extLst>
          </p:nvPr>
        </p:nvGraphicFramePr>
        <p:xfrm>
          <a:off x="5646057" y="3742817"/>
          <a:ext cx="3345543" cy="2439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035796" y="5823014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-log</a:t>
            </a:r>
            <a:r>
              <a:rPr lang="en-US" sz="1600" baseline="-25000" dirty="0"/>
              <a:t>10</a:t>
            </a:r>
            <a:r>
              <a:rPr lang="en-US" sz="1600" dirty="0"/>
              <a:t> P</a:t>
            </a:r>
          </a:p>
        </p:txBody>
      </p:sp>
    </p:spTree>
    <p:extLst>
      <p:ext uri="{BB962C8B-B14F-4D97-AF65-F5344CB8AC3E}">
        <p14:creationId xmlns:p14="http://schemas.microsoft.com/office/powerpoint/2010/main" val="56449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46AD-4E81-A84A-8189-E65266565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D8EE2A-4353-F541-A3BB-79FD242F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2D2C7-8E3E-EF4A-8253-65F00231E16E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B3209-2FD4-344E-B93A-E523ACAE7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895218"/>
              </p:ext>
            </p:extLst>
          </p:nvPr>
        </p:nvGraphicFramePr>
        <p:xfrm>
          <a:off x="17929" y="148888"/>
          <a:ext cx="9049871" cy="655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271">
                  <a:extLst>
                    <a:ext uri="{9D8B030D-6E8A-4147-A177-3AD203B41FA5}">
                      <a16:colId xmlns:a16="http://schemas.microsoft.com/office/drawing/2014/main" val="2198281749"/>
                    </a:ext>
                  </a:extLst>
                </a:gridCol>
                <a:gridCol w="2192431">
                  <a:extLst>
                    <a:ext uri="{9D8B030D-6E8A-4147-A177-3AD203B41FA5}">
                      <a16:colId xmlns:a16="http://schemas.microsoft.com/office/drawing/2014/main" val="3388295599"/>
                    </a:ext>
                  </a:extLst>
                </a:gridCol>
                <a:gridCol w="5656169">
                  <a:extLst>
                    <a:ext uri="{9D8B030D-6E8A-4147-A177-3AD203B41FA5}">
                      <a16:colId xmlns:a16="http://schemas.microsoft.com/office/drawing/2014/main" val="3057632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Scoring of data 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24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Genetic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GWAS &amp; </a:t>
                      </a:r>
                      <a:r>
                        <a:rPr lang="en-US" sz="1400" dirty="0" err="1"/>
                        <a:t>PheWAS</a:t>
                      </a:r>
                      <a:endParaRPr lang="en-US" sz="1400" dirty="0"/>
                    </a:p>
                    <a:p>
                      <a:endParaRPr lang="en-US" sz="1400" dirty="0"/>
                    </a:p>
                    <a:p>
                      <a:r>
                        <a:rPr lang="en-US" sz="1400" dirty="0"/>
                        <a:t>EVA (</a:t>
                      </a:r>
                      <a:r>
                        <a:rPr lang="en-US" sz="1400" dirty="0" err="1"/>
                        <a:t>ClinVar</a:t>
                      </a:r>
                      <a:r>
                        <a:rPr lang="en-US" sz="1400" dirty="0"/>
                        <a:t>)</a:t>
                      </a:r>
                    </a:p>
                    <a:p>
                      <a:r>
                        <a:rPr lang="en-US" sz="1400" dirty="0" err="1"/>
                        <a:t>UniProt</a:t>
                      </a:r>
                      <a:endParaRPr lang="en-US" sz="1400" dirty="0"/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Gene2Phenotype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Genomics England 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PanelApp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consequence score of </a:t>
                      </a: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variants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normalised p-value and normalised sample size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consequence </a:t>
                      </a:r>
                      <a:r>
                        <a:rPr lang="en-GB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 of </a:t>
                      </a:r>
                      <a:r>
                        <a:rPr lang="en-GB" sz="14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variants</a:t>
                      </a:r>
                    </a:p>
                    <a:p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Curator: strong evidence = 1, otherwise 0.5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Variants are inferred by curators = 1</a:t>
                      </a:r>
                      <a:endParaRPr lang="en-GB" sz="14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dirty="0"/>
                        <a:t>Score = 1 because 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gene-disease associations are curated and crowdsourced by experts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12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Somatic mutations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Cancer Gene Census &amp; EVA</a:t>
                      </a:r>
                    </a:p>
                    <a:p>
                      <a:r>
                        <a:rPr lang="en-US" sz="1400" dirty="0" err="1"/>
                        <a:t>UniProt</a:t>
                      </a:r>
                      <a:endParaRPr lang="en-US" sz="1400" dirty="0"/>
                    </a:p>
                    <a:p>
                      <a:r>
                        <a:rPr lang="en-US" sz="1400" dirty="0" err="1"/>
                        <a:t>IntOgen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consequence score of variants</a:t>
                      </a:r>
                    </a:p>
                    <a:p>
                      <a:endParaRPr lang="en-GB" sz="1400" b="0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Binned score based on tumour type categories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Positive selections for gene in the tumour: score = 0.25. 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above + gene described as a cancer gene: score = 0.5. 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above + gene is functionally connected to other genes in the same </a:t>
                      </a:r>
                      <a:r>
                        <a:rPr lang="en-GB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tumor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type: score = 0.75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972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Drugs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ChEMBL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Clinical trials phase binned score</a:t>
                      </a:r>
                    </a:p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0: score = 0.09, Phase I: score = 0.1, Phase II: score = 0.2, Phase III: score = 0.7, Phase IV: score = 1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23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Affected Pathways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Reactome</a:t>
                      </a:r>
                      <a:endParaRPr lang="en-US" sz="1400" dirty="0"/>
                    </a:p>
                    <a:p>
                      <a:r>
                        <a:rPr lang="en-US" sz="1400" dirty="0" err="1"/>
                        <a:t>SLAPenrich</a:t>
                      </a:r>
                      <a:r>
                        <a:rPr lang="en-US" sz="1400" b="1" dirty="0"/>
                        <a:t>*0.5</a:t>
                      </a:r>
                    </a:p>
                    <a:p>
                      <a:r>
                        <a:rPr lang="en-US" sz="1400" dirty="0" err="1"/>
                        <a:t>PROGENy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functional consequence of 1 for a pathway inferred by a curator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32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RNA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Expression Atlas</a:t>
                      </a:r>
                      <a:r>
                        <a:rPr lang="en-US" sz="1400" b="1" dirty="0"/>
                        <a:t>*0.5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normalised p-value, normalised expression fold change and normalised percentile rank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0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Text mining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Europe PMC</a:t>
                      </a:r>
                      <a:r>
                        <a:rPr lang="en-US" sz="1400" b="1" dirty="0"/>
                        <a:t>*0.2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 for document sections, sentence locations and title for full-text articles and abstracts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78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Animal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PhenoDigm</a:t>
                      </a:r>
                      <a:r>
                        <a:rPr lang="en-US" sz="1400" b="1" dirty="0"/>
                        <a:t>*0.2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06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similarity score between a mouse model and a human disease</a:t>
                      </a:r>
                      <a:r>
                        <a:rPr lang="en-GB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described by Smedley et al 2013 </a:t>
                      </a:r>
                      <a:r>
                        <a:rPr lang="en-GB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Helvetica"/>
                        </a:rPr>
                        <a:t>Filter </a:t>
                      </a: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+mn-lt"/>
                          <a:cs typeface="Helvetica"/>
                        </a:rPr>
                        <a:t>PhenoDigm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+mn-lt"/>
                          <a:cs typeface="Helvetica"/>
                        </a:rPr>
                        <a:t> evidence with scores &lt; 0.4)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4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70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491"/>
          <p:cNvSpPr/>
          <p:nvPr/>
        </p:nvSpPr>
        <p:spPr>
          <a:xfrm>
            <a:off x="2796207" y="1130743"/>
            <a:ext cx="1292441" cy="5117657"/>
          </a:xfrm>
          <a:prstGeom prst="rect">
            <a:avLst/>
          </a:prstGeom>
          <a:solidFill>
            <a:srgbClr val="70BF41">
              <a:alpha val="20000"/>
            </a:srgbClr>
          </a:solidFill>
          <a:ln w="12700">
            <a:miter lim="400000"/>
          </a:ln>
        </p:spPr>
        <p:txBody>
          <a:bodyPr lIns="35718" tIns="35718" rIns="35718" bIns="35718" anchor="ctr"/>
          <a:lstStyle/>
          <a:p>
            <a:pPr algn="ctr" defTabSz="410765">
              <a:defRPr sz="16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0" y="33600"/>
            <a:ext cx="9143999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How do we score associations?</a:t>
            </a:r>
          </a:p>
        </p:txBody>
      </p:sp>
      <p:cxnSp>
        <p:nvCxnSpPr>
          <p:cNvPr id="3" name="Connector 328"/>
          <p:cNvCxnSpPr>
            <a:cxnSpLocks noChangeAspect="1"/>
          </p:cNvCxnSpPr>
          <p:nvPr/>
        </p:nvCxnSpPr>
        <p:spPr>
          <a:xfrm flipV="1">
            <a:off x="1321919" y="2286000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4" name="Shape 338"/>
          <p:cNvSpPr/>
          <p:nvPr/>
        </p:nvSpPr>
        <p:spPr>
          <a:xfrm>
            <a:off x="2847763" y="167917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EVA</a:t>
            </a:r>
          </a:p>
        </p:txBody>
      </p:sp>
      <p:sp>
        <p:nvSpPr>
          <p:cNvPr id="5" name="Shape 339"/>
          <p:cNvSpPr/>
          <p:nvPr/>
        </p:nvSpPr>
        <p:spPr>
          <a:xfrm>
            <a:off x="2847763" y="1932724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UniProt</a:t>
            </a:r>
          </a:p>
        </p:txBody>
      </p:sp>
      <p:sp>
        <p:nvSpPr>
          <p:cNvPr id="6" name="Shape 340"/>
          <p:cNvSpPr/>
          <p:nvPr/>
        </p:nvSpPr>
        <p:spPr>
          <a:xfrm>
            <a:off x="2847763" y="218627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Gene2Phenotype</a:t>
            </a:r>
          </a:p>
        </p:txBody>
      </p:sp>
      <p:sp>
        <p:nvSpPr>
          <p:cNvPr id="7" name="Shape 341"/>
          <p:cNvSpPr/>
          <p:nvPr/>
        </p:nvSpPr>
        <p:spPr>
          <a:xfrm>
            <a:off x="2847763" y="2439823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/>
              <a:t>GWAS catalog</a:t>
            </a:r>
          </a:p>
        </p:txBody>
      </p:sp>
      <p:sp>
        <p:nvSpPr>
          <p:cNvPr id="8" name="Shape 342"/>
          <p:cNvSpPr/>
          <p:nvPr/>
        </p:nvSpPr>
        <p:spPr>
          <a:xfrm>
            <a:off x="2857696" y="2819400"/>
            <a:ext cx="1180904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dirty="0"/>
              <a:t>Cancer Gene Census</a:t>
            </a:r>
          </a:p>
        </p:txBody>
      </p:sp>
      <p:sp>
        <p:nvSpPr>
          <p:cNvPr id="9" name="Shape 343"/>
          <p:cNvSpPr/>
          <p:nvPr/>
        </p:nvSpPr>
        <p:spPr>
          <a:xfrm>
            <a:off x="2857696" y="308996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EVA (somatic)</a:t>
            </a:r>
          </a:p>
        </p:txBody>
      </p:sp>
      <p:sp>
        <p:nvSpPr>
          <p:cNvPr id="10" name="Shape 344"/>
          <p:cNvSpPr/>
          <p:nvPr/>
        </p:nvSpPr>
        <p:spPr>
          <a:xfrm>
            <a:off x="2857697" y="3360523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IntOGen</a:t>
            </a:r>
          </a:p>
        </p:txBody>
      </p:sp>
      <p:sp>
        <p:nvSpPr>
          <p:cNvPr id="11" name="Shape 345"/>
          <p:cNvSpPr/>
          <p:nvPr/>
        </p:nvSpPr>
        <p:spPr>
          <a:xfrm>
            <a:off x="2838130" y="3975415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/>
              <a:t>ChEMBL</a:t>
            </a:r>
            <a:endParaRPr dirty="0"/>
          </a:p>
        </p:txBody>
      </p:sp>
      <p:sp>
        <p:nvSpPr>
          <p:cNvPr id="12" name="Shape 346"/>
          <p:cNvSpPr/>
          <p:nvPr/>
        </p:nvSpPr>
        <p:spPr>
          <a:xfrm>
            <a:off x="2838130" y="4290699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/>
              <a:t>Reactome</a:t>
            </a:r>
            <a:endParaRPr dirty="0"/>
          </a:p>
        </p:txBody>
      </p:sp>
      <p:sp>
        <p:nvSpPr>
          <p:cNvPr id="13" name="Shape 347"/>
          <p:cNvSpPr/>
          <p:nvPr/>
        </p:nvSpPr>
        <p:spPr>
          <a:xfrm>
            <a:off x="2838130" y="5203925"/>
            <a:ext cx="1180903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/>
              <a:t>Expression Atlas</a:t>
            </a:r>
          </a:p>
        </p:txBody>
      </p:sp>
      <p:sp>
        <p:nvSpPr>
          <p:cNvPr id="14" name="Shape 348"/>
          <p:cNvSpPr/>
          <p:nvPr/>
        </p:nvSpPr>
        <p:spPr>
          <a:xfrm>
            <a:off x="2847763" y="5581722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Europe PMC</a:t>
            </a:r>
          </a:p>
        </p:txBody>
      </p:sp>
      <p:sp>
        <p:nvSpPr>
          <p:cNvPr id="15" name="Shape 349"/>
          <p:cNvSpPr/>
          <p:nvPr/>
        </p:nvSpPr>
        <p:spPr>
          <a:xfrm>
            <a:off x="2847763" y="5966420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/>
              <a:t>PhenoDigm</a:t>
            </a:r>
            <a:endParaRPr lang="en-US" dirty="0"/>
          </a:p>
        </p:txBody>
      </p:sp>
      <p:sp>
        <p:nvSpPr>
          <p:cNvPr id="16" name="Shape 350"/>
          <p:cNvSpPr/>
          <p:nvPr/>
        </p:nvSpPr>
        <p:spPr>
          <a:xfrm>
            <a:off x="5642839" y="1771301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Genetic association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7" name="Shape 351"/>
          <p:cNvSpPr/>
          <p:nvPr/>
        </p:nvSpPr>
        <p:spPr>
          <a:xfrm>
            <a:off x="5655652" y="3202988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/>
              <a:t>Somatic mutation</a:t>
            </a:r>
            <a:r>
              <a:rPr lang="en-US" dirty="0"/>
              <a:t>s</a:t>
            </a:r>
            <a:endParaRPr dirty="0"/>
          </a:p>
        </p:txBody>
      </p:sp>
      <p:sp>
        <p:nvSpPr>
          <p:cNvPr id="18" name="Shape 352"/>
          <p:cNvSpPr/>
          <p:nvPr/>
        </p:nvSpPr>
        <p:spPr>
          <a:xfrm>
            <a:off x="5655652" y="5175253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RNA expression</a:t>
            </a:r>
          </a:p>
        </p:txBody>
      </p:sp>
      <p:sp>
        <p:nvSpPr>
          <p:cNvPr id="19" name="Shape 353"/>
          <p:cNvSpPr/>
          <p:nvPr/>
        </p:nvSpPr>
        <p:spPr>
          <a:xfrm>
            <a:off x="5655652" y="5932109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Animal models</a:t>
            </a:r>
          </a:p>
        </p:txBody>
      </p:sp>
      <p:sp>
        <p:nvSpPr>
          <p:cNvPr id="21" name="Shape 354"/>
          <p:cNvSpPr/>
          <p:nvPr/>
        </p:nvSpPr>
        <p:spPr>
          <a:xfrm>
            <a:off x="5655652" y="4556669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Affected pathways</a:t>
            </a:r>
          </a:p>
        </p:txBody>
      </p:sp>
      <p:sp>
        <p:nvSpPr>
          <p:cNvPr id="22" name="Shape 355"/>
          <p:cNvSpPr/>
          <p:nvPr/>
        </p:nvSpPr>
        <p:spPr>
          <a:xfrm>
            <a:off x="5655652" y="5560646"/>
            <a:ext cx="1181130" cy="243930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Text mining</a:t>
            </a:r>
          </a:p>
        </p:txBody>
      </p:sp>
      <p:cxnSp>
        <p:nvCxnSpPr>
          <p:cNvPr id="23" name="Connector 360"/>
          <p:cNvCxnSpPr>
            <a:cxnSpLocks noChangeAspect="1"/>
          </p:cNvCxnSpPr>
          <p:nvPr/>
        </p:nvCxnSpPr>
        <p:spPr>
          <a:xfrm>
            <a:off x="4572000" y="4688133"/>
            <a:ext cx="1070839" cy="0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37" name="Connector 375"/>
          <p:cNvCxnSpPr>
            <a:cxnSpLocks noChangeAspect="1"/>
          </p:cNvCxnSpPr>
          <p:nvPr/>
        </p:nvCxnSpPr>
        <p:spPr>
          <a:xfrm flipV="1">
            <a:off x="1321919" y="1801653"/>
            <a:ext cx="1440000" cy="784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38" name="Connector 376"/>
          <p:cNvCxnSpPr>
            <a:cxnSpLocks noChangeAspect="1"/>
          </p:cNvCxnSpPr>
          <p:nvPr/>
        </p:nvCxnSpPr>
        <p:spPr>
          <a:xfrm flipV="1">
            <a:off x="1321919" y="2559584"/>
            <a:ext cx="1440000" cy="429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39" name="Connector 377"/>
          <p:cNvCxnSpPr>
            <a:cxnSpLocks noChangeAspect="1"/>
          </p:cNvCxnSpPr>
          <p:nvPr/>
        </p:nvCxnSpPr>
        <p:spPr>
          <a:xfrm flipV="1">
            <a:off x="1321919" y="2047710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0" name="Connector 378"/>
          <p:cNvCxnSpPr>
            <a:cxnSpLocks noChangeAspect="1"/>
          </p:cNvCxnSpPr>
          <p:nvPr/>
        </p:nvCxnSpPr>
        <p:spPr>
          <a:xfrm flipV="1">
            <a:off x="1321919" y="2932706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1" name="Connector 379"/>
          <p:cNvCxnSpPr>
            <a:cxnSpLocks noChangeAspect="1"/>
          </p:cNvCxnSpPr>
          <p:nvPr/>
        </p:nvCxnSpPr>
        <p:spPr>
          <a:xfrm flipV="1">
            <a:off x="1321919" y="3213907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2" name="Connector 380"/>
          <p:cNvCxnSpPr>
            <a:cxnSpLocks noChangeAspect="1"/>
          </p:cNvCxnSpPr>
          <p:nvPr/>
        </p:nvCxnSpPr>
        <p:spPr>
          <a:xfrm flipV="1">
            <a:off x="1321919" y="350196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3" name="Connector 381"/>
          <p:cNvCxnSpPr>
            <a:cxnSpLocks noChangeAspect="1"/>
          </p:cNvCxnSpPr>
          <p:nvPr/>
        </p:nvCxnSpPr>
        <p:spPr>
          <a:xfrm flipV="1">
            <a:off x="1310591" y="4392361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4" name="Connector 382"/>
          <p:cNvCxnSpPr>
            <a:cxnSpLocks noChangeAspect="1"/>
          </p:cNvCxnSpPr>
          <p:nvPr/>
        </p:nvCxnSpPr>
        <p:spPr>
          <a:xfrm flipV="1">
            <a:off x="1310591" y="4099026"/>
            <a:ext cx="1440000" cy="431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5" name="Connector 383"/>
          <p:cNvCxnSpPr>
            <a:cxnSpLocks noChangeAspect="1"/>
          </p:cNvCxnSpPr>
          <p:nvPr/>
        </p:nvCxnSpPr>
        <p:spPr>
          <a:xfrm flipV="1">
            <a:off x="1310591" y="5307167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6" name="Connector 384"/>
          <p:cNvCxnSpPr>
            <a:cxnSpLocks noChangeAspect="1"/>
          </p:cNvCxnSpPr>
          <p:nvPr/>
        </p:nvCxnSpPr>
        <p:spPr>
          <a:xfrm flipV="1">
            <a:off x="1310591" y="5697815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47" name="Connector 385"/>
          <p:cNvCxnSpPr>
            <a:cxnSpLocks noChangeAspect="1"/>
          </p:cNvCxnSpPr>
          <p:nvPr/>
        </p:nvCxnSpPr>
        <p:spPr>
          <a:xfrm flipV="1">
            <a:off x="1310591" y="6089047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48" name="Shape 403"/>
          <p:cNvSpPr/>
          <p:nvPr/>
        </p:nvSpPr>
        <p:spPr>
          <a:xfrm>
            <a:off x="5655652" y="3964780"/>
            <a:ext cx="1181130" cy="243931"/>
          </a:xfrm>
          <a:prstGeom prst="roundRect">
            <a:avLst>
              <a:gd name="adj" fmla="val 41475"/>
            </a:avLst>
          </a:prstGeom>
          <a:solidFill>
            <a:srgbClr val="51A7F9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Drugs</a:t>
            </a:r>
          </a:p>
        </p:txBody>
      </p:sp>
      <p:sp>
        <p:nvSpPr>
          <p:cNvPr id="129" name="Shape 484"/>
          <p:cNvSpPr/>
          <p:nvPr/>
        </p:nvSpPr>
        <p:spPr>
          <a:xfrm>
            <a:off x="4526903" y="5106541"/>
            <a:ext cx="331822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000" b="1" dirty="0"/>
              <a:t>*</a:t>
            </a:r>
            <a:r>
              <a:rPr lang="en-US" sz="1000" b="1" dirty="0"/>
              <a:t>0.5</a:t>
            </a:r>
            <a:endParaRPr sz="1000" b="1" dirty="0"/>
          </a:p>
        </p:txBody>
      </p:sp>
      <p:sp>
        <p:nvSpPr>
          <p:cNvPr id="130" name="Shape 485"/>
          <p:cNvSpPr/>
          <p:nvPr/>
        </p:nvSpPr>
        <p:spPr>
          <a:xfrm>
            <a:off x="4522197" y="5453411"/>
            <a:ext cx="331822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000" b="1" dirty="0"/>
              <a:t>*0.2</a:t>
            </a:r>
          </a:p>
        </p:txBody>
      </p:sp>
      <p:sp>
        <p:nvSpPr>
          <p:cNvPr id="131" name="Shape 486"/>
          <p:cNvSpPr/>
          <p:nvPr/>
        </p:nvSpPr>
        <p:spPr>
          <a:xfrm>
            <a:off x="4526315" y="5856025"/>
            <a:ext cx="331822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000" b="1" dirty="0"/>
              <a:t>*</a:t>
            </a:r>
            <a:r>
              <a:rPr lang="en-US" sz="1000" b="1" dirty="0"/>
              <a:t>0.2</a:t>
            </a:r>
            <a:endParaRPr sz="1000" b="1" dirty="0"/>
          </a:p>
        </p:txBody>
      </p:sp>
      <p:sp>
        <p:nvSpPr>
          <p:cNvPr id="132" name="Shape 488"/>
          <p:cNvSpPr/>
          <p:nvPr/>
        </p:nvSpPr>
        <p:spPr>
          <a:xfrm>
            <a:off x="7543800" y="3831036"/>
            <a:ext cx="1181101" cy="241301"/>
          </a:xfrm>
          <a:prstGeom prst="roundRect">
            <a:avLst>
              <a:gd name="adj" fmla="val 50000"/>
            </a:avLst>
          </a:prstGeom>
          <a:solidFill>
            <a:srgbClr val="B36AE2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 defTabSz="410765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en-US" dirty="0"/>
              <a:t>Association score</a:t>
            </a:r>
            <a:endParaRPr dirty="0"/>
          </a:p>
        </p:txBody>
      </p:sp>
      <p:sp>
        <p:nvSpPr>
          <p:cNvPr id="133" name="Shape 493"/>
          <p:cNvSpPr/>
          <p:nvPr/>
        </p:nvSpPr>
        <p:spPr>
          <a:xfrm>
            <a:off x="524708" y="6445824"/>
            <a:ext cx="2980492" cy="56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8" tIns="35718" rIns="35718" bIns="35718" anchor="ctr">
            <a:spAutoFit/>
          </a:bodyPr>
          <a:lstStyle>
            <a:lvl1pPr defTabSz="410765">
              <a:defRPr sz="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1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 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2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/2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3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/3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4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/4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2 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+ S</a:t>
            </a:r>
            <a:r>
              <a:rPr lang="is-IS" sz="1600" baseline="-25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i</a:t>
            </a:r>
            <a:r>
              <a:rPr lang="is-IS" sz="16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/i</a:t>
            </a:r>
            <a:r>
              <a:rPr lang="is-IS" sz="1600" baseline="30000" dirty="0">
                <a:solidFill>
                  <a:schemeClr val="bg1">
                    <a:lumMod val="65000"/>
                  </a:schemeClr>
                </a:solidFill>
                <a:latin typeface="Helvetica"/>
                <a:cs typeface="Helvetica"/>
              </a:rPr>
              <a:t>2</a:t>
            </a:r>
            <a:endParaRPr lang="en-US" sz="1600" baseline="300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  <a:p>
            <a:endParaRPr sz="1600" dirty="0">
              <a:solidFill>
                <a:schemeClr val="bg1">
                  <a:lumMod val="6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365895" y="166363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35" name="Rectangle 134"/>
          <p:cNvSpPr/>
          <p:nvPr/>
        </p:nvSpPr>
        <p:spPr>
          <a:xfrm>
            <a:off x="1365895" y="1923945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36" name="Rectangle 135"/>
          <p:cNvSpPr/>
          <p:nvPr/>
        </p:nvSpPr>
        <p:spPr>
          <a:xfrm>
            <a:off x="1358362" y="218426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37" name="Rectangle 136"/>
          <p:cNvSpPr/>
          <p:nvPr/>
        </p:nvSpPr>
        <p:spPr>
          <a:xfrm>
            <a:off x="1358362" y="2444576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38" name="Rectangle 137"/>
          <p:cNvSpPr/>
          <p:nvPr/>
        </p:nvSpPr>
        <p:spPr>
          <a:xfrm>
            <a:off x="1339995" y="2819874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39" name="Rectangle 138"/>
          <p:cNvSpPr/>
          <p:nvPr/>
        </p:nvSpPr>
        <p:spPr>
          <a:xfrm>
            <a:off x="1339995" y="3100778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0" name="Rectangle 139"/>
          <p:cNvSpPr/>
          <p:nvPr/>
        </p:nvSpPr>
        <p:spPr>
          <a:xfrm>
            <a:off x="1339995" y="3381682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1" name="Rectangle 140"/>
          <p:cNvSpPr/>
          <p:nvPr/>
        </p:nvSpPr>
        <p:spPr>
          <a:xfrm>
            <a:off x="1365895" y="396240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2" name="Rectangle 141"/>
          <p:cNvSpPr/>
          <p:nvPr/>
        </p:nvSpPr>
        <p:spPr>
          <a:xfrm>
            <a:off x="1365895" y="426720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3" name="Rectangle 142"/>
          <p:cNvSpPr/>
          <p:nvPr/>
        </p:nvSpPr>
        <p:spPr>
          <a:xfrm>
            <a:off x="1365895" y="5190637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4" name="Rectangle 143"/>
          <p:cNvSpPr/>
          <p:nvPr/>
        </p:nvSpPr>
        <p:spPr>
          <a:xfrm>
            <a:off x="1365895" y="5568101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5" name="Rectangle 144"/>
          <p:cNvSpPr/>
          <p:nvPr/>
        </p:nvSpPr>
        <p:spPr>
          <a:xfrm>
            <a:off x="1365895" y="5971401"/>
            <a:ext cx="325730" cy="276999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</a:rPr>
              <a:t>H</a:t>
            </a:r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4553414" y="1755659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49" name="Rectangle 148"/>
          <p:cNvSpPr/>
          <p:nvPr/>
        </p:nvSpPr>
        <p:spPr>
          <a:xfrm>
            <a:off x="4431256" y="455403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cxnSp>
        <p:nvCxnSpPr>
          <p:cNvPr id="150" name="Connector 360"/>
          <p:cNvCxnSpPr>
            <a:cxnSpLocks noChangeAspect="1"/>
          </p:cNvCxnSpPr>
          <p:nvPr/>
        </p:nvCxnSpPr>
        <p:spPr>
          <a:xfrm flipV="1">
            <a:off x="4028667" y="530899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1" name="Connector 360"/>
          <p:cNvCxnSpPr>
            <a:cxnSpLocks noChangeAspect="1"/>
          </p:cNvCxnSpPr>
          <p:nvPr/>
        </p:nvCxnSpPr>
        <p:spPr>
          <a:xfrm flipV="1">
            <a:off x="4028667" y="5666977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2" name="Connector 360"/>
          <p:cNvCxnSpPr>
            <a:cxnSpLocks noChangeAspect="1"/>
          </p:cNvCxnSpPr>
          <p:nvPr/>
        </p:nvCxnSpPr>
        <p:spPr>
          <a:xfrm flipV="1">
            <a:off x="4027707" y="6070882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54" name="Shape 338"/>
          <p:cNvSpPr/>
          <p:nvPr/>
        </p:nvSpPr>
        <p:spPr>
          <a:xfrm>
            <a:off x="2860511" y="1172077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/>
              <a:t>Genomics England</a:t>
            </a:r>
            <a:endParaRPr dirty="0"/>
          </a:p>
        </p:txBody>
      </p:sp>
      <p:sp>
        <p:nvSpPr>
          <p:cNvPr id="155" name="Shape 339"/>
          <p:cNvSpPr/>
          <p:nvPr/>
        </p:nvSpPr>
        <p:spPr>
          <a:xfrm>
            <a:off x="2860511" y="1425626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/>
              <a:t>PhEWAS</a:t>
            </a:r>
            <a:r>
              <a:rPr lang="en-US" dirty="0"/>
              <a:t> catalog</a:t>
            </a:r>
            <a:endParaRPr dirty="0"/>
          </a:p>
        </p:txBody>
      </p:sp>
      <p:cxnSp>
        <p:nvCxnSpPr>
          <p:cNvPr id="158" name="Connector 375"/>
          <p:cNvCxnSpPr>
            <a:cxnSpLocks noChangeAspect="1"/>
          </p:cNvCxnSpPr>
          <p:nvPr/>
        </p:nvCxnSpPr>
        <p:spPr>
          <a:xfrm flipV="1">
            <a:off x="1324891" y="1273226"/>
            <a:ext cx="1437028" cy="58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59" name="Connector 377"/>
          <p:cNvCxnSpPr>
            <a:cxnSpLocks noChangeAspect="1"/>
          </p:cNvCxnSpPr>
          <p:nvPr/>
        </p:nvCxnSpPr>
        <p:spPr>
          <a:xfrm flipV="1">
            <a:off x="1321919" y="1519704"/>
            <a:ext cx="1440000" cy="4296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BFFD587-D959-1B49-A46D-898BBF87CE42}"/>
              </a:ext>
            </a:extLst>
          </p:cNvPr>
          <p:cNvGrpSpPr/>
          <p:nvPr/>
        </p:nvGrpSpPr>
        <p:grpSpPr>
          <a:xfrm>
            <a:off x="372802" y="1161053"/>
            <a:ext cx="952625" cy="236137"/>
            <a:chOff x="342775" y="1008653"/>
            <a:chExt cx="952625" cy="236137"/>
          </a:xfrm>
        </p:grpSpPr>
        <p:sp>
          <p:nvSpPr>
            <p:cNvPr id="156" name="Shape 372"/>
            <p:cNvSpPr/>
            <p:nvPr/>
          </p:nvSpPr>
          <p:spPr>
            <a:xfrm>
              <a:off x="342775" y="1008653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57" name="Shape 373"/>
            <p:cNvSpPr/>
            <p:nvPr/>
          </p:nvSpPr>
          <p:spPr>
            <a:xfrm>
              <a:off x="513992" y="1059973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0" name="Shape 404"/>
            <p:cNvSpPr/>
            <p:nvPr/>
          </p:nvSpPr>
          <p:spPr>
            <a:xfrm>
              <a:off x="431443" y="1161574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1" name="Shape 405"/>
            <p:cNvSpPr/>
            <p:nvPr/>
          </p:nvSpPr>
          <p:spPr>
            <a:xfrm>
              <a:off x="640993" y="1186974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2" name="Shape 406"/>
            <p:cNvSpPr/>
            <p:nvPr/>
          </p:nvSpPr>
          <p:spPr>
            <a:xfrm>
              <a:off x="761361" y="1098581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3" name="Shape 407"/>
            <p:cNvSpPr/>
            <p:nvPr/>
          </p:nvSpPr>
          <p:spPr>
            <a:xfrm>
              <a:off x="990854" y="1060385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4" name="Shape 408"/>
            <p:cNvSpPr/>
            <p:nvPr/>
          </p:nvSpPr>
          <p:spPr>
            <a:xfrm>
              <a:off x="990854" y="1172201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1" name="Rectangle 170"/>
          <p:cNvSpPr/>
          <p:nvPr/>
        </p:nvSpPr>
        <p:spPr>
          <a:xfrm>
            <a:off x="1362361" y="114300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A2C82C4-2995-C04B-A511-E6494EE4CF57}"/>
              </a:ext>
            </a:extLst>
          </p:cNvPr>
          <p:cNvGrpSpPr/>
          <p:nvPr/>
        </p:nvGrpSpPr>
        <p:grpSpPr>
          <a:xfrm>
            <a:off x="372802" y="1417733"/>
            <a:ext cx="952625" cy="236137"/>
            <a:chOff x="354911" y="1264639"/>
            <a:chExt cx="952625" cy="236137"/>
          </a:xfrm>
        </p:grpSpPr>
        <p:sp>
          <p:nvSpPr>
            <p:cNvPr id="165" name="Shape 409"/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6" name="Shape 411"/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7" name="Shape 412"/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68" name="Shape 413"/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2" name="Shape 372"/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3" name="Shape 405"/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74" name="Shape 408"/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75" name="Rectangle 174"/>
          <p:cNvSpPr/>
          <p:nvPr/>
        </p:nvSpPr>
        <p:spPr>
          <a:xfrm>
            <a:off x="1360037" y="1403315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sp>
        <p:nvSpPr>
          <p:cNvPr id="176" name="Right Brace 175"/>
          <p:cNvSpPr/>
          <p:nvPr/>
        </p:nvSpPr>
        <p:spPr>
          <a:xfrm>
            <a:off x="4270839" y="1130743"/>
            <a:ext cx="261121" cy="1536257"/>
          </a:xfrm>
          <a:prstGeom prst="rightBrace">
            <a:avLst>
              <a:gd name="adj1" fmla="val 8333"/>
              <a:gd name="adj2" fmla="val 49349"/>
            </a:avLst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</a:endParaRPr>
          </a:p>
        </p:txBody>
      </p:sp>
      <p:sp>
        <p:nvSpPr>
          <p:cNvPr id="177" name="Right Brace 176"/>
          <p:cNvSpPr/>
          <p:nvPr/>
        </p:nvSpPr>
        <p:spPr>
          <a:xfrm>
            <a:off x="4270839" y="2819401"/>
            <a:ext cx="211997" cy="1020646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</a:endParaRPr>
          </a:p>
        </p:txBody>
      </p:sp>
      <p:cxnSp>
        <p:nvCxnSpPr>
          <p:cNvPr id="178" name="Connector 360"/>
          <p:cNvCxnSpPr>
            <a:cxnSpLocks noChangeAspect="1"/>
          </p:cNvCxnSpPr>
          <p:nvPr/>
        </p:nvCxnSpPr>
        <p:spPr>
          <a:xfrm flipV="1">
            <a:off x="4898280" y="3318845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79" name="Connector 360"/>
          <p:cNvCxnSpPr>
            <a:cxnSpLocks noChangeAspect="1"/>
          </p:cNvCxnSpPr>
          <p:nvPr/>
        </p:nvCxnSpPr>
        <p:spPr>
          <a:xfrm flipV="1">
            <a:off x="4893383" y="1882283"/>
            <a:ext cx="683999" cy="3063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cxnSp>
        <p:nvCxnSpPr>
          <p:cNvPr id="180" name="Connector 360"/>
          <p:cNvCxnSpPr>
            <a:cxnSpLocks noChangeAspect="1"/>
          </p:cNvCxnSpPr>
          <p:nvPr/>
        </p:nvCxnSpPr>
        <p:spPr>
          <a:xfrm flipV="1">
            <a:off x="4022839" y="4098023"/>
            <a:ext cx="1620000" cy="7254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184" name="Rectangle 183"/>
          <p:cNvSpPr/>
          <p:nvPr/>
        </p:nvSpPr>
        <p:spPr>
          <a:xfrm>
            <a:off x="9233533" y="509725"/>
            <a:ext cx="15533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Calculated at </a:t>
            </a:r>
            <a:r>
              <a:rPr lang="en-US" sz="1400" dirty="0">
                <a:solidFill>
                  <a:srgbClr val="FF0000"/>
                </a:solidFill>
                <a:latin typeface="Helvetica"/>
                <a:cs typeface="Helvetica"/>
              </a:rPr>
              <a:t>4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 levels: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Evidence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Data source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Data type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Overall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Should be 3 levels, harmonic sum is applied 3 times: on 1) evidence, 2) data sources and 3) data type to get the overall score.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7215260" y="55888"/>
            <a:ext cx="1707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Score: 0 to 1 (max)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3869446" y="6076715"/>
            <a:ext cx="170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weight factor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44929" y="6468811"/>
            <a:ext cx="325730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</a:rPr>
              <a:t>H</a:t>
            </a:r>
            <a:endParaRPr lang="en-US" sz="1200" dirty="0"/>
          </a:p>
        </p:txBody>
      </p:sp>
      <p:sp>
        <p:nvSpPr>
          <p:cNvPr id="191" name="Shape 339">
            <a:extLst>
              <a:ext uri="{FF2B5EF4-FFF2-40B4-BE49-F238E27FC236}">
                <a16:creationId xmlns:a16="http://schemas.microsoft.com/office/drawing/2014/main" id="{0623E6EF-A9B6-0145-A183-54A16D05B4DC}"/>
              </a:ext>
            </a:extLst>
          </p:cNvPr>
          <p:cNvSpPr/>
          <p:nvPr/>
        </p:nvSpPr>
        <p:spPr>
          <a:xfrm>
            <a:off x="2857696" y="3631085"/>
            <a:ext cx="1180904" cy="227177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t>UniProt</a:t>
            </a:r>
          </a:p>
        </p:txBody>
      </p:sp>
      <p:cxnSp>
        <p:nvCxnSpPr>
          <p:cNvPr id="194" name="Elbow Connector 193">
            <a:extLst>
              <a:ext uri="{FF2B5EF4-FFF2-40B4-BE49-F238E27FC236}">
                <a16:creationId xmlns:a16="http://schemas.microsoft.com/office/drawing/2014/main" id="{593BC2E0-1F04-AB42-B20D-3F045D454E9A}"/>
              </a:ext>
            </a:extLst>
          </p:cNvPr>
          <p:cNvCxnSpPr>
            <a:cxnSpLocks/>
            <a:stCxn id="16" idx="3"/>
            <a:endCxn id="132" idx="1"/>
          </p:cNvCxnSpPr>
          <p:nvPr/>
        </p:nvCxnSpPr>
        <p:spPr>
          <a:xfrm>
            <a:off x="6823969" y="1893266"/>
            <a:ext cx="719831" cy="2058421"/>
          </a:xfrm>
          <a:prstGeom prst="bentConnector3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8B23761D-6BE6-064D-90A5-1C3C2B76B72D}"/>
              </a:ext>
            </a:extLst>
          </p:cNvPr>
          <p:cNvCxnSpPr>
            <a:cxnSpLocks/>
            <a:stCxn id="17" idx="3"/>
            <a:endCxn id="132" idx="1"/>
          </p:cNvCxnSpPr>
          <p:nvPr/>
        </p:nvCxnSpPr>
        <p:spPr>
          <a:xfrm>
            <a:off x="6836782" y="3324954"/>
            <a:ext cx="707018" cy="626733"/>
          </a:xfrm>
          <a:prstGeom prst="bentConnector3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BF7B328A-CBF9-4742-B4FD-A0ED18D02D04}"/>
              </a:ext>
            </a:extLst>
          </p:cNvPr>
          <p:cNvCxnSpPr>
            <a:cxnSpLocks/>
            <a:stCxn id="48" idx="3"/>
            <a:endCxn id="132" idx="1"/>
          </p:cNvCxnSpPr>
          <p:nvPr/>
        </p:nvCxnSpPr>
        <p:spPr>
          <a:xfrm flipV="1">
            <a:off x="6836782" y="3951687"/>
            <a:ext cx="707018" cy="135059"/>
          </a:xfrm>
          <a:prstGeom prst="bentConnector3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Elbow Connector 199">
            <a:extLst>
              <a:ext uri="{FF2B5EF4-FFF2-40B4-BE49-F238E27FC236}">
                <a16:creationId xmlns:a16="http://schemas.microsoft.com/office/drawing/2014/main" id="{DB251531-8043-4546-8001-7FADF744B56F}"/>
              </a:ext>
            </a:extLst>
          </p:cNvPr>
          <p:cNvCxnSpPr>
            <a:cxnSpLocks/>
            <a:stCxn id="21" idx="3"/>
            <a:endCxn id="132" idx="1"/>
          </p:cNvCxnSpPr>
          <p:nvPr/>
        </p:nvCxnSpPr>
        <p:spPr>
          <a:xfrm flipV="1">
            <a:off x="6836782" y="3951687"/>
            <a:ext cx="707018" cy="726948"/>
          </a:xfrm>
          <a:prstGeom prst="bentConnector3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Elbow Connector 201">
            <a:extLst>
              <a:ext uri="{FF2B5EF4-FFF2-40B4-BE49-F238E27FC236}">
                <a16:creationId xmlns:a16="http://schemas.microsoft.com/office/drawing/2014/main" id="{06FA3953-93C0-8F44-96BE-DD378AEF63E8}"/>
              </a:ext>
            </a:extLst>
          </p:cNvPr>
          <p:cNvCxnSpPr>
            <a:cxnSpLocks/>
            <a:stCxn id="18" idx="3"/>
            <a:endCxn id="132" idx="1"/>
          </p:cNvCxnSpPr>
          <p:nvPr/>
        </p:nvCxnSpPr>
        <p:spPr>
          <a:xfrm flipV="1">
            <a:off x="6836782" y="3951687"/>
            <a:ext cx="707018" cy="1345531"/>
          </a:xfrm>
          <a:prstGeom prst="bentConnector3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D8E54D6E-CDF1-7D4C-8B63-40D4DA759D37}"/>
              </a:ext>
            </a:extLst>
          </p:cNvPr>
          <p:cNvCxnSpPr>
            <a:cxnSpLocks/>
            <a:stCxn id="22" idx="3"/>
            <a:endCxn id="132" idx="1"/>
          </p:cNvCxnSpPr>
          <p:nvPr/>
        </p:nvCxnSpPr>
        <p:spPr>
          <a:xfrm flipV="1">
            <a:off x="6836782" y="3951687"/>
            <a:ext cx="707018" cy="1730924"/>
          </a:xfrm>
          <a:prstGeom prst="bentConnector3">
            <a:avLst>
              <a:gd name="adj1" fmla="val 50000"/>
            </a:avLst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3883E411-5D18-C543-928F-E57B93DDDB49}"/>
              </a:ext>
            </a:extLst>
          </p:cNvPr>
          <p:cNvCxnSpPr>
            <a:cxnSpLocks/>
            <a:stCxn id="19" idx="3"/>
            <a:endCxn id="132" idx="1"/>
          </p:cNvCxnSpPr>
          <p:nvPr/>
        </p:nvCxnSpPr>
        <p:spPr>
          <a:xfrm flipV="1">
            <a:off x="6836782" y="3951687"/>
            <a:ext cx="707018" cy="2102388"/>
          </a:xfrm>
          <a:prstGeom prst="bentConnector3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010400" y="3815896"/>
            <a:ext cx="325730" cy="276999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Σ</a:t>
            </a:r>
            <a:r>
              <a:rPr lang="en-US" sz="1200" baseline="-25000" dirty="0">
                <a:solidFill>
                  <a:srgbClr val="7030A0"/>
                </a:solidFill>
              </a:rPr>
              <a:t>H </a:t>
            </a:r>
            <a:endParaRPr lang="en-US" sz="1200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80534C2-0D27-964E-A4B3-F164BA6FFBDF}"/>
              </a:ext>
            </a:extLst>
          </p:cNvPr>
          <p:cNvGrpSpPr/>
          <p:nvPr/>
        </p:nvGrpSpPr>
        <p:grpSpPr>
          <a:xfrm>
            <a:off x="372802" y="1674413"/>
            <a:ext cx="952625" cy="236137"/>
            <a:chOff x="354911" y="1264639"/>
            <a:chExt cx="952625" cy="236137"/>
          </a:xfrm>
        </p:grpSpPr>
        <p:sp>
          <p:nvSpPr>
            <p:cNvPr id="197" name="Shape 409">
              <a:extLst>
                <a:ext uri="{FF2B5EF4-FFF2-40B4-BE49-F238E27FC236}">
                  <a16:creationId xmlns:a16="http://schemas.microsoft.com/office/drawing/2014/main" id="{DD498194-715D-9140-9CB8-95253C297387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99" name="Shape 411">
              <a:extLst>
                <a:ext uri="{FF2B5EF4-FFF2-40B4-BE49-F238E27FC236}">
                  <a16:creationId xmlns:a16="http://schemas.microsoft.com/office/drawing/2014/main" id="{4C61EFA8-2EC2-AA44-93E5-4EB7EA9418FD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1" name="Shape 412">
              <a:extLst>
                <a:ext uri="{FF2B5EF4-FFF2-40B4-BE49-F238E27FC236}">
                  <a16:creationId xmlns:a16="http://schemas.microsoft.com/office/drawing/2014/main" id="{45B6FA30-0543-B344-95B9-A264490AF0C8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3" name="Shape 413">
              <a:extLst>
                <a:ext uri="{FF2B5EF4-FFF2-40B4-BE49-F238E27FC236}">
                  <a16:creationId xmlns:a16="http://schemas.microsoft.com/office/drawing/2014/main" id="{CC99CA8B-30DA-6A40-AB9A-621C710F27B5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5" name="Shape 372">
              <a:extLst>
                <a:ext uri="{FF2B5EF4-FFF2-40B4-BE49-F238E27FC236}">
                  <a16:creationId xmlns:a16="http://schemas.microsoft.com/office/drawing/2014/main" id="{C25202D8-CDB1-7548-81B1-DA995F325EC8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7" name="Shape 405">
              <a:extLst>
                <a:ext uri="{FF2B5EF4-FFF2-40B4-BE49-F238E27FC236}">
                  <a16:creationId xmlns:a16="http://schemas.microsoft.com/office/drawing/2014/main" id="{2859A2E8-7184-914F-8598-4A866EE22557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8" name="Shape 408">
              <a:extLst>
                <a:ext uri="{FF2B5EF4-FFF2-40B4-BE49-F238E27FC236}">
                  <a16:creationId xmlns:a16="http://schemas.microsoft.com/office/drawing/2014/main" id="{20007CE4-010D-9C46-8961-99BAA283FFD8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A12D9C5-80EF-6A49-A906-E67167347E19}"/>
              </a:ext>
            </a:extLst>
          </p:cNvPr>
          <p:cNvGrpSpPr/>
          <p:nvPr/>
        </p:nvGrpSpPr>
        <p:grpSpPr>
          <a:xfrm>
            <a:off x="372802" y="1931093"/>
            <a:ext cx="952625" cy="236137"/>
            <a:chOff x="354911" y="1264639"/>
            <a:chExt cx="952625" cy="236137"/>
          </a:xfrm>
        </p:grpSpPr>
        <p:sp>
          <p:nvSpPr>
            <p:cNvPr id="210" name="Shape 409">
              <a:extLst>
                <a:ext uri="{FF2B5EF4-FFF2-40B4-BE49-F238E27FC236}">
                  <a16:creationId xmlns:a16="http://schemas.microsoft.com/office/drawing/2014/main" id="{2F5A7A38-68E6-4447-B8D7-77C862F801B9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1" name="Shape 411">
              <a:extLst>
                <a:ext uri="{FF2B5EF4-FFF2-40B4-BE49-F238E27FC236}">
                  <a16:creationId xmlns:a16="http://schemas.microsoft.com/office/drawing/2014/main" id="{5EFBF6B7-3A54-8F4A-8291-7E9ABE72C57F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2" name="Shape 412">
              <a:extLst>
                <a:ext uri="{FF2B5EF4-FFF2-40B4-BE49-F238E27FC236}">
                  <a16:creationId xmlns:a16="http://schemas.microsoft.com/office/drawing/2014/main" id="{1F9D7BCF-55F6-D647-A96B-AFAF9CE5694A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3" name="Shape 413">
              <a:extLst>
                <a:ext uri="{FF2B5EF4-FFF2-40B4-BE49-F238E27FC236}">
                  <a16:creationId xmlns:a16="http://schemas.microsoft.com/office/drawing/2014/main" id="{FC7450E6-3571-DC41-A14A-F0D04E94DBB0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4" name="Shape 372">
              <a:extLst>
                <a:ext uri="{FF2B5EF4-FFF2-40B4-BE49-F238E27FC236}">
                  <a16:creationId xmlns:a16="http://schemas.microsoft.com/office/drawing/2014/main" id="{B6879FC5-3B0D-0749-A9D7-574E648BC090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5" name="Shape 405">
              <a:extLst>
                <a:ext uri="{FF2B5EF4-FFF2-40B4-BE49-F238E27FC236}">
                  <a16:creationId xmlns:a16="http://schemas.microsoft.com/office/drawing/2014/main" id="{31A9E5FD-10DE-DE41-BE2A-921F02EF350B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6" name="Shape 408">
              <a:extLst>
                <a:ext uri="{FF2B5EF4-FFF2-40B4-BE49-F238E27FC236}">
                  <a16:creationId xmlns:a16="http://schemas.microsoft.com/office/drawing/2014/main" id="{870ECA32-B581-FE49-A814-9A40F7E33330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027EE656-C626-474E-987B-DAC212E8E8B3}"/>
              </a:ext>
            </a:extLst>
          </p:cNvPr>
          <p:cNvGrpSpPr/>
          <p:nvPr/>
        </p:nvGrpSpPr>
        <p:grpSpPr>
          <a:xfrm>
            <a:off x="372802" y="2187773"/>
            <a:ext cx="952625" cy="236137"/>
            <a:chOff x="354911" y="1264639"/>
            <a:chExt cx="952625" cy="236137"/>
          </a:xfrm>
        </p:grpSpPr>
        <p:sp>
          <p:nvSpPr>
            <p:cNvPr id="218" name="Shape 409">
              <a:extLst>
                <a:ext uri="{FF2B5EF4-FFF2-40B4-BE49-F238E27FC236}">
                  <a16:creationId xmlns:a16="http://schemas.microsoft.com/office/drawing/2014/main" id="{4880F449-AC2D-5148-8DFB-01E16BE25729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9" name="Shape 411">
              <a:extLst>
                <a:ext uri="{FF2B5EF4-FFF2-40B4-BE49-F238E27FC236}">
                  <a16:creationId xmlns:a16="http://schemas.microsoft.com/office/drawing/2014/main" id="{BA922122-C423-1448-820C-CD2EE76CAED9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0" name="Shape 412">
              <a:extLst>
                <a:ext uri="{FF2B5EF4-FFF2-40B4-BE49-F238E27FC236}">
                  <a16:creationId xmlns:a16="http://schemas.microsoft.com/office/drawing/2014/main" id="{BE0EBCEF-A240-854A-9BCF-AF66EED9DA21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1" name="Shape 413">
              <a:extLst>
                <a:ext uri="{FF2B5EF4-FFF2-40B4-BE49-F238E27FC236}">
                  <a16:creationId xmlns:a16="http://schemas.microsoft.com/office/drawing/2014/main" id="{3613AB96-6A67-7346-942D-7DACFCDB1F73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2" name="Shape 372">
              <a:extLst>
                <a:ext uri="{FF2B5EF4-FFF2-40B4-BE49-F238E27FC236}">
                  <a16:creationId xmlns:a16="http://schemas.microsoft.com/office/drawing/2014/main" id="{07549B40-46B3-5F43-BCDA-6642EAD2568E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3" name="Shape 405">
              <a:extLst>
                <a:ext uri="{FF2B5EF4-FFF2-40B4-BE49-F238E27FC236}">
                  <a16:creationId xmlns:a16="http://schemas.microsoft.com/office/drawing/2014/main" id="{4542BCCC-F0F1-AB46-993C-11C89300BADA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4" name="Shape 408">
              <a:extLst>
                <a:ext uri="{FF2B5EF4-FFF2-40B4-BE49-F238E27FC236}">
                  <a16:creationId xmlns:a16="http://schemas.microsoft.com/office/drawing/2014/main" id="{83966B50-C51E-EC48-806A-A4B17F0CC4EF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4B45C94-CD28-8D43-B8B2-AAF9EF34C67C}"/>
              </a:ext>
            </a:extLst>
          </p:cNvPr>
          <p:cNvGrpSpPr/>
          <p:nvPr/>
        </p:nvGrpSpPr>
        <p:grpSpPr>
          <a:xfrm>
            <a:off x="372802" y="2444453"/>
            <a:ext cx="952625" cy="236137"/>
            <a:chOff x="354911" y="1264639"/>
            <a:chExt cx="952625" cy="236137"/>
          </a:xfrm>
        </p:grpSpPr>
        <p:sp>
          <p:nvSpPr>
            <p:cNvPr id="226" name="Shape 409">
              <a:extLst>
                <a:ext uri="{FF2B5EF4-FFF2-40B4-BE49-F238E27FC236}">
                  <a16:creationId xmlns:a16="http://schemas.microsoft.com/office/drawing/2014/main" id="{69BC29BC-6372-CE46-8634-694F4FB813C4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7" name="Shape 411">
              <a:extLst>
                <a:ext uri="{FF2B5EF4-FFF2-40B4-BE49-F238E27FC236}">
                  <a16:creationId xmlns:a16="http://schemas.microsoft.com/office/drawing/2014/main" id="{25CD8C04-387D-F948-ABF1-18AE87914A77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8" name="Shape 412">
              <a:extLst>
                <a:ext uri="{FF2B5EF4-FFF2-40B4-BE49-F238E27FC236}">
                  <a16:creationId xmlns:a16="http://schemas.microsoft.com/office/drawing/2014/main" id="{2F1A3FDF-C243-6B4D-A06F-A5A194D80E7A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9" name="Shape 413">
              <a:extLst>
                <a:ext uri="{FF2B5EF4-FFF2-40B4-BE49-F238E27FC236}">
                  <a16:creationId xmlns:a16="http://schemas.microsoft.com/office/drawing/2014/main" id="{55692097-5EE6-3F4F-8635-A14E3DDB5D25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0" name="Shape 372">
              <a:extLst>
                <a:ext uri="{FF2B5EF4-FFF2-40B4-BE49-F238E27FC236}">
                  <a16:creationId xmlns:a16="http://schemas.microsoft.com/office/drawing/2014/main" id="{E043A6E8-D98B-0948-8719-5400FECA5F9F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1" name="Shape 405">
              <a:extLst>
                <a:ext uri="{FF2B5EF4-FFF2-40B4-BE49-F238E27FC236}">
                  <a16:creationId xmlns:a16="http://schemas.microsoft.com/office/drawing/2014/main" id="{FFD3EB47-B879-0B47-9F83-416F1AD5EAF8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2" name="Shape 408">
              <a:extLst>
                <a:ext uri="{FF2B5EF4-FFF2-40B4-BE49-F238E27FC236}">
                  <a16:creationId xmlns:a16="http://schemas.microsoft.com/office/drawing/2014/main" id="{91334D38-6E89-3F4A-9A5D-040D99BCE756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cxnSp>
        <p:nvCxnSpPr>
          <p:cNvPr id="233" name="Connector 380">
            <a:extLst>
              <a:ext uri="{FF2B5EF4-FFF2-40B4-BE49-F238E27FC236}">
                <a16:creationId xmlns:a16="http://schemas.microsoft.com/office/drawing/2014/main" id="{3F3D1BB2-C029-FE46-8ABC-87DA9E43142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21919" y="3759406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473E2DE-E3CB-CB47-9D71-F99FE8652A38}"/>
              </a:ext>
            </a:extLst>
          </p:cNvPr>
          <p:cNvSpPr/>
          <p:nvPr/>
        </p:nvSpPr>
        <p:spPr>
          <a:xfrm>
            <a:off x="1339995" y="3662585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EC60E92-C9FF-5F44-A359-E925C6AA7AAE}"/>
              </a:ext>
            </a:extLst>
          </p:cNvPr>
          <p:cNvGrpSpPr/>
          <p:nvPr/>
        </p:nvGrpSpPr>
        <p:grpSpPr>
          <a:xfrm>
            <a:off x="369294" y="2812899"/>
            <a:ext cx="952625" cy="236137"/>
            <a:chOff x="354911" y="1264639"/>
            <a:chExt cx="952625" cy="236137"/>
          </a:xfrm>
        </p:grpSpPr>
        <p:sp>
          <p:nvSpPr>
            <p:cNvPr id="236" name="Shape 409">
              <a:extLst>
                <a:ext uri="{FF2B5EF4-FFF2-40B4-BE49-F238E27FC236}">
                  <a16:creationId xmlns:a16="http://schemas.microsoft.com/office/drawing/2014/main" id="{FB4C23EE-61CA-E646-A4F5-BA709C9E0DF8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7" name="Shape 411">
              <a:extLst>
                <a:ext uri="{FF2B5EF4-FFF2-40B4-BE49-F238E27FC236}">
                  <a16:creationId xmlns:a16="http://schemas.microsoft.com/office/drawing/2014/main" id="{67A806B2-5622-F344-8134-5857B1CA8A7E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8" name="Shape 412">
              <a:extLst>
                <a:ext uri="{FF2B5EF4-FFF2-40B4-BE49-F238E27FC236}">
                  <a16:creationId xmlns:a16="http://schemas.microsoft.com/office/drawing/2014/main" id="{1996B419-8D90-7D41-8DBB-849AC561CC93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9" name="Shape 413">
              <a:extLst>
                <a:ext uri="{FF2B5EF4-FFF2-40B4-BE49-F238E27FC236}">
                  <a16:creationId xmlns:a16="http://schemas.microsoft.com/office/drawing/2014/main" id="{9BE07C5B-16A6-1748-8B78-FE76A2A39BA7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0" name="Shape 372">
              <a:extLst>
                <a:ext uri="{FF2B5EF4-FFF2-40B4-BE49-F238E27FC236}">
                  <a16:creationId xmlns:a16="http://schemas.microsoft.com/office/drawing/2014/main" id="{664D8158-697F-E94E-82E3-4541AC82DA02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1" name="Shape 405">
              <a:extLst>
                <a:ext uri="{FF2B5EF4-FFF2-40B4-BE49-F238E27FC236}">
                  <a16:creationId xmlns:a16="http://schemas.microsoft.com/office/drawing/2014/main" id="{C36EEF9D-2B7B-1040-B500-4CCACCC08EE7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2" name="Shape 408">
              <a:extLst>
                <a:ext uri="{FF2B5EF4-FFF2-40B4-BE49-F238E27FC236}">
                  <a16:creationId xmlns:a16="http://schemas.microsoft.com/office/drawing/2014/main" id="{C0E552AF-C4EF-5C4C-AC66-512B21C167B4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5EE23BAF-C63E-2C41-B92A-C52CF1345E7D}"/>
              </a:ext>
            </a:extLst>
          </p:cNvPr>
          <p:cNvGrpSpPr/>
          <p:nvPr/>
        </p:nvGrpSpPr>
        <p:grpSpPr>
          <a:xfrm>
            <a:off x="369294" y="3092030"/>
            <a:ext cx="952625" cy="236137"/>
            <a:chOff x="354911" y="1264639"/>
            <a:chExt cx="952625" cy="236137"/>
          </a:xfrm>
        </p:grpSpPr>
        <p:sp>
          <p:nvSpPr>
            <p:cNvPr id="244" name="Shape 409">
              <a:extLst>
                <a:ext uri="{FF2B5EF4-FFF2-40B4-BE49-F238E27FC236}">
                  <a16:creationId xmlns:a16="http://schemas.microsoft.com/office/drawing/2014/main" id="{AAC7EFD4-500A-E841-8F11-C4A2CE9BBDC1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5" name="Shape 411">
              <a:extLst>
                <a:ext uri="{FF2B5EF4-FFF2-40B4-BE49-F238E27FC236}">
                  <a16:creationId xmlns:a16="http://schemas.microsoft.com/office/drawing/2014/main" id="{FBECA87B-EF67-7246-BD46-6811EADC5606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6" name="Shape 412">
              <a:extLst>
                <a:ext uri="{FF2B5EF4-FFF2-40B4-BE49-F238E27FC236}">
                  <a16:creationId xmlns:a16="http://schemas.microsoft.com/office/drawing/2014/main" id="{23F2538D-EC55-854B-8ED1-E9424B93B6F8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7" name="Shape 413">
              <a:extLst>
                <a:ext uri="{FF2B5EF4-FFF2-40B4-BE49-F238E27FC236}">
                  <a16:creationId xmlns:a16="http://schemas.microsoft.com/office/drawing/2014/main" id="{00A6909F-9E84-DC40-9A26-D9CDEA1627AD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8" name="Shape 372">
              <a:extLst>
                <a:ext uri="{FF2B5EF4-FFF2-40B4-BE49-F238E27FC236}">
                  <a16:creationId xmlns:a16="http://schemas.microsoft.com/office/drawing/2014/main" id="{8AADDD07-4A2F-224E-923F-5FF185245C3C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9" name="Shape 405">
              <a:extLst>
                <a:ext uri="{FF2B5EF4-FFF2-40B4-BE49-F238E27FC236}">
                  <a16:creationId xmlns:a16="http://schemas.microsoft.com/office/drawing/2014/main" id="{404455DC-EAB2-014A-AB76-52BF7E97DA0E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0" name="Shape 408">
              <a:extLst>
                <a:ext uri="{FF2B5EF4-FFF2-40B4-BE49-F238E27FC236}">
                  <a16:creationId xmlns:a16="http://schemas.microsoft.com/office/drawing/2014/main" id="{D658A10C-E85F-824B-A26F-9769693975E5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848156F-5550-3E4A-9044-EC62026C9BE0}"/>
              </a:ext>
            </a:extLst>
          </p:cNvPr>
          <p:cNvGrpSpPr/>
          <p:nvPr/>
        </p:nvGrpSpPr>
        <p:grpSpPr>
          <a:xfrm>
            <a:off x="369294" y="3371161"/>
            <a:ext cx="952625" cy="236137"/>
            <a:chOff x="354911" y="1264639"/>
            <a:chExt cx="952625" cy="236137"/>
          </a:xfrm>
        </p:grpSpPr>
        <p:sp>
          <p:nvSpPr>
            <p:cNvPr id="252" name="Shape 409">
              <a:extLst>
                <a:ext uri="{FF2B5EF4-FFF2-40B4-BE49-F238E27FC236}">
                  <a16:creationId xmlns:a16="http://schemas.microsoft.com/office/drawing/2014/main" id="{DA9D75E9-1EDB-AE48-8DDA-BFFE2C8DDDEE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3" name="Shape 411">
              <a:extLst>
                <a:ext uri="{FF2B5EF4-FFF2-40B4-BE49-F238E27FC236}">
                  <a16:creationId xmlns:a16="http://schemas.microsoft.com/office/drawing/2014/main" id="{ED002FF3-89E4-A14A-B4B0-10CAA8DB4113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4" name="Shape 412">
              <a:extLst>
                <a:ext uri="{FF2B5EF4-FFF2-40B4-BE49-F238E27FC236}">
                  <a16:creationId xmlns:a16="http://schemas.microsoft.com/office/drawing/2014/main" id="{AB0F665F-AF38-654D-B992-CB7A76F0C05A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5" name="Shape 413">
              <a:extLst>
                <a:ext uri="{FF2B5EF4-FFF2-40B4-BE49-F238E27FC236}">
                  <a16:creationId xmlns:a16="http://schemas.microsoft.com/office/drawing/2014/main" id="{A86E589A-8DA3-FE49-87C5-83F812D0C6FB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6" name="Shape 372">
              <a:extLst>
                <a:ext uri="{FF2B5EF4-FFF2-40B4-BE49-F238E27FC236}">
                  <a16:creationId xmlns:a16="http://schemas.microsoft.com/office/drawing/2014/main" id="{EBF6D250-1DAE-2548-AF12-7B72A9FD0A34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7" name="Shape 405">
              <a:extLst>
                <a:ext uri="{FF2B5EF4-FFF2-40B4-BE49-F238E27FC236}">
                  <a16:creationId xmlns:a16="http://schemas.microsoft.com/office/drawing/2014/main" id="{AA3F4D52-E3FC-E54B-89DE-D0ABE750093C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8" name="Shape 408">
              <a:extLst>
                <a:ext uri="{FF2B5EF4-FFF2-40B4-BE49-F238E27FC236}">
                  <a16:creationId xmlns:a16="http://schemas.microsoft.com/office/drawing/2014/main" id="{2DC09D1A-15F7-2F4B-B8E2-1CE08DACE64B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A898A18A-1A1E-1B48-BE43-275363EED7D0}"/>
              </a:ext>
            </a:extLst>
          </p:cNvPr>
          <p:cNvGrpSpPr/>
          <p:nvPr/>
        </p:nvGrpSpPr>
        <p:grpSpPr>
          <a:xfrm>
            <a:off x="369294" y="3650292"/>
            <a:ext cx="952625" cy="236137"/>
            <a:chOff x="354911" y="1264639"/>
            <a:chExt cx="952625" cy="236137"/>
          </a:xfrm>
        </p:grpSpPr>
        <p:sp>
          <p:nvSpPr>
            <p:cNvPr id="260" name="Shape 409">
              <a:extLst>
                <a:ext uri="{FF2B5EF4-FFF2-40B4-BE49-F238E27FC236}">
                  <a16:creationId xmlns:a16="http://schemas.microsoft.com/office/drawing/2014/main" id="{AF009CBD-0174-3241-ACAB-87F56A2AFB95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1" name="Shape 411">
              <a:extLst>
                <a:ext uri="{FF2B5EF4-FFF2-40B4-BE49-F238E27FC236}">
                  <a16:creationId xmlns:a16="http://schemas.microsoft.com/office/drawing/2014/main" id="{9A60075F-99FD-5744-A9C8-0C237AE9BE4D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2" name="Shape 412">
              <a:extLst>
                <a:ext uri="{FF2B5EF4-FFF2-40B4-BE49-F238E27FC236}">
                  <a16:creationId xmlns:a16="http://schemas.microsoft.com/office/drawing/2014/main" id="{05A05EA4-50EA-D846-B6DA-B017A48C1024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3" name="Shape 413">
              <a:extLst>
                <a:ext uri="{FF2B5EF4-FFF2-40B4-BE49-F238E27FC236}">
                  <a16:creationId xmlns:a16="http://schemas.microsoft.com/office/drawing/2014/main" id="{04749A1D-4859-534E-AC19-C27C0705B49A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4" name="Shape 372">
              <a:extLst>
                <a:ext uri="{FF2B5EF4-FFF2-40B4-BE49-F238E27FC236}">
                  <a16:creationId xmlns:a16="http://schemas.microsoft.com/office/drawing/2014/main" id="{035D2D96-1C02-9844-AD07-79E562A33368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5" name="Shape 405">
              <a:extLst>
                <a:ext uri="{FF2B5EF4-FFF2-40B4-BE49-F238E27FC236}">
                  <a16:creationId xmlns:a16="http://schemas.microsoft.com/office/drawing/2014/main" id="{07AFE4B9-C801-6B4A-B640-614673CAC528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6" name="Shape 408">
              <a:extLst>
                <a:ext uri="{FF2B5EF4-FFF2-40B4-BE49-F238E27FC236}">
                  <a16:creationId xmlns:a16="http://schemas.microsoft.com/office/drawing/2014/main" id="{A01DBFE3-B380-EE4A-A21D-9B16A3FE64B5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DFEEEE6A-A559-2B42-9796-07C9784DD0B9}"/>
              </a:ext>
            </a:extLst>
          </p:cNvPr>
          <p:cNvGrpSpPr/>
          <p:nvPr/>
        </p:nvGrpSpPr>
        <p:grpSpPr>
          <a:xfrm>
            <a:off x="351559" y="3996137"/>
            <a:ext cx="952625" cy="236137"/>
            <a:chOff x="354911" y="1264639"/>
            <a:chExt cx="952625" cy="236137"/>
          </a:xfrm>
        </p:grpSpPr>
        <p:sp>
          <p:nvSpPr>
            <p:cNvPr id="268" name="Shape 409">
              <a:extLst>
                <a:ext uri="{FF2B5EF4-FFF2-40B4-BE49-F238E27FC236}">
                  <a16:creationId xmlns:a16="http://schemas.microsoft.com/office/drawing/2014/main" id="{8BDD6D7F-1EF6-A64E-82B2-D3F2634E83AE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9" name="Shape 411">
              <a:extLst>
                <a:ext uri="{FF2B5EF4-FFF2-40B4-BE49-F238E27FC236}">
                  <a16:creationId xmlns:a16="http://schemas.microsoft.com/office/drawing/2014/main" id="{A0B906FF-0E83-E949-8820-B5327A53CBFC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0" name="Shape 412">
              <a:extLst>
                <a:ext uri="{FF2B5EF4-FFF2-40B4-BE49-F238E27FC236}">
                  <a16:creationId xmlns:a16="http://schemas.microsoft.com/office/drawing/2014/main" id="{0AAF578E-A079-B142-BE98-86BDE97B55A6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1" name="Shape 413">
              <a:extLst>
                <a:ext uri="{FF2B5EF4-FFF2-40B4-BE49-F238E27FC236}">
                  <a16:creationId xmlns:a16="http://schemas.microsoft.com/office/drawing/2014/main" id="{57E06FB1-8473-B842-B252-2B855BC3FBC2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2" name="Shape 372">
              <a:extLst>
                <a:ext uri="{FF2B5EF4-FFF2-40B4-BE49-F238E27FC236}">
                  <a16:creationId xmlns:a16="http://schemas.microsoft.com/office/drawing/2014/main" id="{B7A89609-5CDB-554E-829E-BE78A9A6B917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3" name="Shape 405">
              <a:extLst>
                <a:ext uri="{FF2B5EF4-FFF2-40B4-BE49-F238E27FC236}">
                  <a16:creationId xmlns:a16="http://schemas.microsoft.com/office/drawing/2014/main" id="{82516586-41E2-0447-873A-06DAD0DE8E3D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4" name="Shape 408">
              <a:extLst>
                <a:ext uri="{FF2B5EF4-FFF2-40B4-BE49-F238E27FC236}">
                  <a16:creationId xmlns:a16="http://schemas.microsoft.com/office/drawing/2014/main" id="{FD68F753-0260-B045-B498-5B45DF7E440A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2624E85C-3F5C-7E4B-BCB6-89202A32605E}"/>
              </a:ext>
            </a:extLst>
          </p:cNvPr>
          <p:cNvGrpSpPr/>
          <p:nvPr/>
        </p:nvGrpSpPr>
        <p:grpSpPr>
          <a:xfrm>
            <a:off x="351559" y="4281170"/>
            <a:ext cx="952625" cy="236137"/>
            <a:chOff x="354911" y="1264639"/>
            <a:chExt cx="952625" cy="236137"/>
          </a:xfrm>
        </p:grpSpPr>
        <p:sp>
          <p:nvSpPr>
            <p:cNvPr id="276" name="Shape 409">
              <a:extLst>
                <a:ext uri="{FF2B5EF4-FFF2-40B4-BE49-F238E27FC236}">
                  <a16:creationId xmlns:a16="http://schemas.microsoft.com/office/drawing/2014/main" id="{A23D2F22-8858-8D4F-B417-274AC87E96DA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7" name="Shape 411">
              <a:extLst>
                <a:ext uri="{FF2B5EF4-FFF2-40B4-BE49-F238E27FC236}">
                  <a16:creationId xmlns:a16="http://schemas.microsoft.com/office/drawing/2014/main" id="{1E373521-63A6-7949-84E2-6CD05AC60A22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8" name="Shape 412">
              <a:extLst>
                <a:ext uri="{FF2B5EF4-FFF2-40B4-BE49-F238E27FC236}">
                  <a16:creationId xmlns:a16="http://schemas.microsoft.com/office/drawing/2014/main" id="{32BCAC43-E406-5344-A444-B08A6B5BE699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9" name="Shape 413">
              <a:extLst>
                <a:ext uri="{FF2B5EF4-FFF2-40B4-BE49-F238E27FC236}">
                  <a16:creationId xmlns:a16="http://schemas.microsoft.com/office/drawing/2014/main" id="{558BBAFC-035D-994D-BA5E-18BAD29754EC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0" name="Shape 372">
              <a:extLst>
                <a:ext uri="{FF2B5EF4-FFF2-40B4-BE49-F238E27FC236}">
                  <a16:creationId xmlns:a16="http://schemas.microsoft.com/office/drawing/2014/main" id="{AF1760DD-DFF7-C149-A5C9-46633A8837FD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1" name="Shape 405">
              <a:extLst>
                <a:ext uri="{FF2B5EF4-FFF2-40B4-BE49-F238E27FC236}">
                  <a16:creationId xmlns:a16="http://schemas.microsoft.com/office/drawing/2014/main" id="{2ABA5406-8E88-9E46-831E-F92E44534239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2" name="Shape 408">
              <a:extLst>
                <a:ext uri="{FF2B5EF4-FFF2-40B4-BE49-F238E27FC236}">
                  <a16:creationId xmlns:a16="http://schemas.microsoft.com/office/drawing/2014/main" id="{E357291B-B2A4-4447-97E2-32D7FD3EEB3B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D9B07384-A63A-274B-86AE-473E62C2BA6A}"/>
              </a:ext>
            </a:extLst>
          </p:cNvPr>
          <p:cNvGrpSpPr/>
          <p:nvPr/>
        </p:nvGrpSpPr>
        <p:grpSpPr>
          <a:xfrm>
            <a:off x="351559" y="5192116"/>
            <a:ext cx="952625" cy="236137"/>
            <a:chOff x="354911" y="1264639"/>
            <a:chExt cx="952625" cy="236137"/>
          </a:xfrm>
        </p:grpSpPr>
        <p:sp>
          <p:nvSpPr>
            <p:cNvPr id="284" name="Shape 409">
              <a:extLst>
                <a:ext uri="{FF2B5EF4-FFF2-40B4-BE49-F238E27FC236}">
                  <a16:creationId xmlns:a16="http://schemas.microsoft.com/office/drawing/2014/main" id="{4645B1AE-36F0-074B-B3F1-0C8CEBAD8214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5" name="Shape 411">
              <a:extLst>
                <a:ext uri="{FF2B5EF4-FFF2-40B4-BE49-F238E27FC236}">
                  <a16:creationId xmlns:a16="http://schemas.microsoft.com/office/drawing/2014/main" id="{467B23EE-19A0-A246-B1F7-05B6FEA1A1D4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6" name="Shape 412">
              <a:extLst>
                <a:ext uri="{FF2B5EF4-FFF2-40B4-BE49-F238E27FC236}">
                  <a16:creationId xmlns:a16="http://schemas.microsoft.com/office/drawing/2014/main" id="{E0EBBAB1-2FE8-6943-9BDF-8ADBFE6053DD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7" name="Shape 413">
              <a:extLst>
                <a:ext uri="{FF2B5EF4-FFF2-40B4-BE49-F238E27FC236}">
                  <a16:creationId xmlns:a16="http://schemas.microsoft.com/office/drawing/2014/main" id="{602632AE-823E-0448-B39C-B16F57A78BE4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8" name="Shape 372">
              <a:extLst>
                <a:ext uri="{FF2B5EF4-FFF2-40B4-BE49-F238E27FC236}">
                  <a16:creationId xmlns:a16="http://schemas.microsoft.com/office/drawing/2014/main" id="{F7043838-C791-A842-A9C8-036780572BAD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9" name="Shape 405">
              <a:extLst>
                <a:ext uri="{FF2B5EF4-FFF2-40B4-BE49-F238E27FC236}">
                  <a16:creationId xmlns:a16="http://schemas.microsoft.com/office/drawing/2014/main" id="{9FF7FA46-2B89-474C-B02E-8EF72F6C91EC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0" name="Shape 408">
              <a:extLst>
                <a:ext uri="{FF2B5EF4-FFF2-40B4-BE49-F238E27FC236}">
                  <a16:creationId xmlns:a16="http://schemas.microsoft.com/office/drawing/2014/main" id="{F7F21B0A-9A5E-CE41-8425-F82D2A2590AE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5A32232-EFA0-2449-B61E-78848EF3FA8E}"/>
              </a:ext>
            </a:extLst>
          </p:cNvPr>
          <p:cNvGrpSpPr/>
          <p:nvPr/>
        </p:nvGrpSpPr>
        <p:grpSpPr>
          <a:xfrm>
            <a:off x="351559" y="5590650"/>
            <a:ext cx="952625" cy="236137"/>
            <a:chOff x="354911" y="1264639"/>
            <a:chExt cx="952625" cy="236137"/>
          </a:xfrm>
        </p:grpSpPr>
        <p:sp>
          <p:nvSpPr>
            <p:cNvPr id="292" name="Shape 409">
              <a:extLst>
                <a:ext uri="{FF2B5EF4-FFF2-40B4-BE49-F238E27FC236}">
                  <a16:creationId xmlns:a16="http://schemas.microsoft.com/office/drawing/2014/main" id="{891A3863-0850-5C49-A1C8-C80ED971F130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3" name="Shape 411">
              <a:extLst>
                <a:ext uri="{FF2B5EF4-FFF2-40B4-BE49-F238E27FC236}">
                  <a16:creationId xmlns:a16="http://schemas.microsoft.com/office/drawing/2014/main" id="{8C350B9C-19BF-7640-8244-3D8C0C4F06C4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4" name="Shape 412">
              <a:extLst>
                <a:ext uri="{FF2B5EF4-FFF2-40B4-BE49-F238E27FC236}">
                  <a16:creationId xmlns:a16="http://schemas.microsoft.com/office/drawing/2014/main" id="{941989FC-7C99-194E-9B62-2EBB62C919F9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5" name="Shape 413">
              <a:extLst>
                <a:ext uri="{FF2B5EF4-FFF2-40B4-BE49-F238E27FC236}">
                  <a16:creationId xmlns:a16="http://schemas.microsoft.com/office/drawing/2014/main" id="{7DF37F05-3A9D-1446-A59B-7B62946440CA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6" name="Shape 372">
              <a:extLst>
                <a:ext uri="{FF2B5EF4-FFF2-40B4-BE49-F238E27FC236}">
                  <a16:creationId xmlns:a16="http://schemas.microsoft.com/office/drawing/2014/main" id="{64600FD8-9A9E-B045-8F22-1BE892AA405C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7" name="Shape 405">
              <a:extLst>
                <a:ext uri="{FF2B5EF4-FFF2-40B4-BE49-F238E27FC236}">
                  <a16:creationId xmlns:a16="http://schemas.microsoft.com/office/drawing/2014/main" id="{708CF324-7E25-B949-AEDA-7BDA55071F50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98" name="Shape 408">
              <a:extLst>
                <a:ext uri="{FF2B5EF4-FFF2-40B4-BE49-F238E27FC236}">
                  <a16:creationId xmlns:a16="http://schemas.microsoft.com/office/drawing/2014/main" id="{B1A5502C-0FA5-B946-87D7-45A1289BCC86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BA352578-AC6F-3C4D-A3B1-D657CC36C829}"/>
              </a:ext>
            </a:extLst>
          </p:cNvPr>
          <p:cNvGrpSpPr/>
          <p:nvPr/>
        </p:nvGrpSpPr>
        <p:grpSpPr>
          <a:xfrm>
            <a:off x="351559" y="5978954"/>
            <a:ext cx="952625" cy="236137"/>
            <a:chOff x="354911" y="1264639"/>
            <a:chExt cx="952625" cy="236137"/>
          </a:xfrm>
        </p:grpSpPr>
        <p:sp>
          <p:nvSpPr>
            <p:cNvPr id="300" name="Shape 409">
              <a:extLst>
                <a:ext uri="{FF2B5EF4-FFF2-40B4-BE49-F238E27FC236}">
                  <a16:creationId xmlns:a16="http://schemas.microsoft.com/office/drawing/2014/main" id="{B89E3A51-A504-4740-8251-CA93F227713E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1" name="Shape 411">
              <a:extLst>
                <a:ext uri="{FF2B5EF4-FFF2-40B4-BE49-F238E27FC236}">
                  <a16:creationId xmlns:a16="http://schemas.microsoft.com/office/drawing/2014/main" id="{8D1306FE-E1DF-1C47-B68A-289428EB76F4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2" name="Shape 412">
              <a:extLst>
                <a:ext uri="{FF2B5EF4-FFF2-40B4-BE49-F238E27FC236}">
                  <a16:creationId xmlns:a16="http://schemas.microsoft.com/office/drawing/2014/main" id="{FD75A575-9267-E049-8672-6ECBEB498B1F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3" name="Shape 413">
              <a:extLst>
                <a:ext uri="{FF2B5EF4-FFF2-40B4-BE49-F238E27FC236}">
                  <a16:creationId xmlns:a16="http://schemas.microsoft.com/office/drawing/2014/main" id="{9A2926D9-A05B-8045-8E8C-323076EA7E6D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4" name="Shape 372">
              <a:extLst>
                <a:ext uri="{FF2B5EF4-FFF2-40B4-BE49-F238E27FC236}">
                  <a16:creationId xmlns:a16="http://schemas.microsoft.com/office/drawing/2014/main" id="{13FB045B-B16F-6E42-9B6D-0D18DC2ADAFD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5" name="Shape 405">
              <a:extLst>
                <a:ext uri="{FF2B5EF4-FFF2-40B4-BE49-F238E27FC236}">
                  <a16:creationId xmlns:a16="http://schemas.microsoft.com/office/drawing/2014/main" id="{EC727446-6312-1E4E-B871-E8B225EC22AF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06" name="Shape 408">
              <a:extLst>
                <a:ext uri="{FF2B5EF4-FFF2-40B4-BE49-F238E27FC236}">
                  <a16:creationId xmlns:a16="http://schemas.microsoft.com/office/drawing/2014/main" id="{51631581-2DC1-4743-ABE4-9635B48A7749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07" name="Shape 346">
            <a:extLst>
              <a:ext uri="{FF2B5EF4-FFF2-40B4-BE49-F238E27FC236}">
                <a16:creationId xmlns:a16="http://schemas.microsoft.com/office/drawing/2014/main" id="{4F7184DA-CD7B-964F-9CA7-1271E8258FCA}"/>
              </a:ext>
            </a:extLst>
          </p:cNvPr>
          <p:cNvSpPr/>
          <p:nvPr/>
        </p:nvSpPr>
        <p:spPr>
          <a:xfrm>
            <a:off x="2857697" y="4566343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/>
              <a:t>SLAPenrich</a:t>
            </a:r>
            <a:endParaRPr dirty="0"/>
          </a:p>
        </p:txBody>
      </p:sp>
      <p:cxnSp>
        <p:nvCxnSpPr>
          <p:cNvPr id="308" name="Connector 381">
            <a:extLst>
              <a:ext uri="{FF2B5EF4-FFF2-40B4-BE49-F238E27FC236}">
                <a16:creationId xmlns:a16="http://schemas.microsoft.com/office/drawing/2014/main" id="{E611B204-C755-1145-BD4E-F8A80CFE1AE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30158" y="4668005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309" name="Rectangle 308">
            <a:extLst>
              <a:ext uri="{FF2B5EF4-FFF2-40B4-BE49-F238E27FC236}">
                <a16:creationId xmlns:a16="http://schemas.microsoft.com/office/drawing/2014/main" id="{9F93AE86-3174-934B-A089-D8E726AA6BD1}"/>
              </a:ext>
            </a:extLst>
          </p:cNvPr>
          <p:cNvSpPr/>
          <p:nvPr/>
        </p:nvSpPr>
        <p:spPr>
          <a:xfrm>
            <a:off x="1385462" y="4542844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5C86ED1C-DFD0-1C40-881D-4D35ADBAC2F6}"/>
              </a:ext>
            </a:extLst>
          </p:cNvPr>
          <p:cNvGrpSpPr/>
          <p:nvPr/>
        </p:nvGrpSpPr>
        <p:grpSpPr>
          <a:xfrm>
            <a:off x="351559" y="4556814"/>
            <a:ext cx="952625" cy="236137"/>
            <a:chOff x="354911" y="1264639"/>
            <a:chExt cx="952625" cy="236137"/>
          </a:xfrm>
        </p:grpSpPr>
        <p:sp>
          <p:nvSpPr>
            <p:cNvPr id="311" name="Shape 409">
              <a:extLst>
                <a:ext uri="{FF2B5EF4-FFF2-40B4-BE49-F238E27FC236}">
                  <a16:creationId xmlns:a16="http://schemas.microsoft.com/office/drawing/2014/main" id="{D27BC5C7-2DDD-6044-A8DF-2D696C364BFF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2" name="Shape 411">
              <a:extLst>
                <a:ext uri="{FF2B5EF4-FFF2-40B4-BE49-F238E27FC236}">
                  <a16:creationId xmlns:a16="http://schemas.microsoft.com/office/drawing/2014/main" id="{E770A961-EB87-C741-8503-387B186ADB7E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3" name="Shape 412">
              <a:extLst>
                <a:ext uri="{FF2B5EF4-FFF2-40B4-BE49-F238E27FC236}">
                  <a16:creationId xmlns:a16="http://schemas.microsoft.com/office/drawing/2014/main" id="{7A9B92FE-48A2-0447-8D62-9AEF66DF3D50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4" name="Shape 413">
              <a:extLst>
                <a:ext uri="{FF2B5EF4-FFF2-40B4-BE49-F238E27FC236}">
                  <a16:creationId xmlns:a16="http://schemas.microsoft.com/office/drawing/2014/main" id="{14DBA86D-2039-404E-B2CB-620E4940AE54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5" name="Shape 372">
              <a:extLst>
                <a:ext uri="{FF2B5EF4-FFF2-40B4-BE49-F238E27FC236}">
                  <a16:creationId xmlns:a16="http://schemas.microsoft.com/office/drawing/2014/main" id="{3AA03F5F-6DA8-554C-A6F8-7BFB54A48654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6" name="Shape 405">
              <a:extLst>
                <a:ext uri="{FF2B5EF4-FFF2-40B4-BE49-F238E27FC236}">
                  <a16:creationId xmlns:a16="http://schemas.microsoft.com/office/drawing/2014/main" id="{985C203E-0F79-2340-B09D-DB0FF18660A8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17" name="Shape 408">
              <a:extLst>
                <a:ext uri="{FF2B5EF4-FFF2-40B4-BE49-F238E27FC236}">
                  <a16:creationId xmlns:a16="http://schemas.microsoft.com/office/drawing/2014/main" id="{56B1B694-79C1-8F4F-A2F0-4EB7312FEB1F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18" name="Shape 346">
            <a:extLst>
              <a:ext uri="{FF2B5EF4-FFF2-40B4-BE49-F238E27FC236}">
                <a16:creationId xmlns:a16="http://schemas.microsoft.com/office/drawing/2014/main" id="{3A1610E0-13D1-F343-B687-C94D589E0E23}"/>
              </a:ext>
            </a:extLst>
          </p:cNvPr>
          <p:cNvSpPr/>
          <p:nvPr/>
        </p:nvSpPr>
        <p:spPr>
          <a:xfrm>
            <a:off x="2847763" y="4846662"/>
            <a:ext cx="1180903" cy="227178"/>
          </a:xfrm>
          <a:prstGeom prst="roundRect">
            <a:avLst>
              <a:gd name="adj" fmla="val 41475"/>
            </a:avLst>
          </a:prstGeom>
          <a:solidFill>
            <a:srgbClr val="70BF41"/>
          </a:solidFill>
          <a:ln w="127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 algn="ctr">
              <a:defRPr sz="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400"/>
            <a:r>
              <a:rPr lang="en-US" dirty="0" err="1"/>
              <a:t>PROGENy</a:t>
            </a:r>
            <a:endParaRPr dirty="0"/>
          </a:p>
        </p:txBody>
      </p:sp>
      <p:cxnSp>
        <p:nvCxnSpPr>
          <p:cNvPr id="319" name="Connector 381">
            <a:extLst>
              <a:ext uri="{FF2B5EF4-FFF2-40B4-BE49-F238E27FC236}">
                <a16:creationId xmlns:a16="http://schemas.microsoft.com/office/drawing/2014/main" id="{8FA0A5D9-A3DD-F34A-B00F-5EF90B90F32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20224" y="4948324"/>
            <a:ext cx="1440000" cy="4315"/>
          </a:xfrm>
          <a:prstGeom prst="straightConnector1">
            <a:avLst/>
          </a:prstGeom>
          <a:ln w="7620">
            <a:solidFill>
              <a:srgbClr val="85888E"/>
            </a:solidFill>
            <a:miter lim="400000"/>
            <a:tailEnd type="triangle"/>
          </a:ln>
        </p:spPr>
      </p:cxnSp>
      <p:sp>
        <p:nvSpPr>
          <p:cNvPr id="320" name="Rectangle 319">
            <a:extLst>
              <a:ext uri="{FF2B5EF4-FFF2-40B4-BE49-F238E27FC236}">
                <a16:creationId xmlns:a16="http://schemas.microsoft.com/office/drawing/2014/main" id="{E6A55F80-A99C-5F41-A249-5ED53DFA2FBB}"/>
              </a:ext>
            </a:extLst>
          </p:cNvPr>
          <p:cNvSpPr/>
          <p:nvPr/>
        </p:nvSpPr>
        <p:spPr>
          <a:xfrm>
            <a:off x="1375528" y="4823163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7F2B13F5-1710-2745-8B8D-76B3DDE55517}"/>
              </a:ext>
            </a:extLst>
          </p:cNvPr>
          <p:cNvGrpSpPr/>
          <p:nvPr/>
        </p:nvGrpSpPr>
        <p:grpSpPr>
          <a:xfrm>
            <a:off x="341625" y="4837133"/>
            <a:ext cx="952625" cy="236137"/>
            <a:chOff x="354911" y="1264639"/>
            <a:chExt cx="952625" cy="236137"/>
          </a:xfrm>
        </p:grpSpPr>
        <p:sp>
          <p:nvSpPr>
            <p:cNvPr id="322" name="Shape 409">
              <a:extLst>
                <a:ext uri="{FF2B5EF4-FFF2-40B4-BE49-F238E27FC236}">
                  <a16:creationId xmlns:a16="http://schemas.microsoft.com/office/drawing/2014/main" id="{B47218C5-7889-9148-96A5-320180BEDAAD}"/>
                </a:ext>
              </a:extLst>
            </p:cNvPr>
            <p:cNvSpPr/>
            <p:nvPr/>
          </p:nvSpPr>
          <p:spPr>
            <a:xfrm>
              <a:off x="420486" y="1401719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3" name="Shape 411">
              <a:extLst>
                <a:ext uri="{FF2B5EF4-FFF2-40B4-BE49-F238E27FC236}">
                  <a16:creationId xmlns:a16="http://schemas.microsoft.com/office/drawing/2014/main" id="{B412D729-65A4-6242-82AB-32B1B0078820}"/>
                </a:ext>
              </a:extLst>
            </p:cNvPr>
            <p:cNvSpPr/>
            <p:nvPr/>
          </p:nvSpPr>
          <p:spPr>
            <a:xfrm>
              <a:off x="750404" y="1338726"/>
              <a:ext cx="148918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4" name="Shape 412">
              <a:extLst>
                <a:ext uri="{FF2B5EF4-FFF2-40B4-BE49-F238E27FC236}">
                  <a16:creationId xmlns:a16="http://schemas.microsoft.com/office/drawing/2014/main" id="{18121174-A23A-1941-8322-EFACF7D5DFFB}"/>
                </a:ext>
              </a:extLst>
            </p:cNvPr>
            <p:cNvSpPr/>
            <p:nvPr/>
          </p:nvSpPr>
          <p:spPr>
            <a:xfrm>
              <a:off x="979897" y="1300530"/>
              <a:ext cx="148917" cy="28801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5" name="Shape 413">
              <a:extLst>
                <a:ext uri="{FF2B5EF4-FFF2-40B4-BE49-F238E27FC236}">
                  <a16:creationId xmlns:a16="http://schemas.microsoft.com/office/drawing/2014/main" id="{58856232-6CD6-0947-9CE3-7FC41562D00A}"/>
                </a:ext>
              </a:extLst>
            </p:cNvPr>
            <p:cNvSpPr/>
            <p:nvPr/>
          </p:nvSpPr>
          <p:spPr>
            <a:xfrm>
              <a:off x="496686" y="132668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6" name="Shape 372">
              <a:extLst>
                <a:ext uri="{FF2B5EF4-FFF2-40B4-BE49-F238E27FC236}">
                  <a16:creationId xmlns:a16="http://schemas.microsoft.com/office/drawing/2014/main" id="{01DFC794-17FB-284B-AE71-B53F2607434F}"/>
                </a:ext>
              </a:extLst>
            </p:cNvPr>
            <p:cNvSpPr/>
            <p:nvPr/>
          </p:nvSpPr>
          <p:spPr>
            <a:xfrm>
              <a:off x="354911" y="1264639"/>
              <a:ext cx="952625" cy="236137"/>
            </a:xfrm>
            <a:prstGeom prst="rect">
              <a:avLst/>
            </a:prstGeom>
            <a:noFill/>
            <a:ln w="127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 algn="ctr" defTabSz="410765">
                <a:defRPr sz="16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7" name="Shape 405">
              <a:extLst>
                <a:ext uri="{FF2B5EF4-FFF2-40B4-BE49-F238E27FC236}">
                  <a16:creationId xmlns:a16="http://schemas.microsoft.com/office/drawing/2014/main" id="{A1FDECC4-C9FA-664D-8E4E-AC3DC6F5A4BE}"/>
                </a:ext>
              </a:extLst>
            </p:cNvPr>
            <p:cNvSpPr/>
            <p:nvPr/>
          </p:nvSpPr>
          <p:spPr>
            <a:xfrm>
              <a:off x="714327" y="1430893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8" name="Shape 408">
              <a:extLst>
                <a:ext uri="{FF2B5EF4-FFF2-40B4-BE49-F238E27FC236}">
                  <a16:creationId xmlns:a16="http://schemas.microsoft.com/office/drawing/2014/main" id="{1676F770-BDDC-6944-98DB-F6A2CC3EA379}"/>
                </a:ext>
              </a:extLst>
            </p:cNvPr>
            <p:cNvSpPr/>
            <p:nvPr/>
          </p:nvSpPr>
          <p:spPr>
            <a:xfrm>
              <a:off x="1064188" y="1416120"/>
              <a:ext cx="148917" cy="28802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>
              <a:solidFill>
                <a:srgbClr val="85888D"/>
              </a:solidFill>
              <a:miter lim="400000"/>
            </a:ln>
          </p:spPr>
          <p:txBody>
            <a:bodyPr lIns="35718" tIns="35718" rIns="35718" bIns="35718" anchor="ctr"/>
            <a:lstStyle/>
            <a:p>
              <a:pPr algn="ctr" defTabSz="914400">
                <a:defRPr sz="1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29" name="Right Brace 328">
            <a:extLst>
              <a:ext uri="{FF2B5EF4-FFF2-40B4-BE49-F238E27FC236}">
                <a16:creationId xmlns:a16="http://schemas.microsoft.com/office/drawing/2014/main" id="{01D6E26C-D462-DF48-9B31-3F4E3A9275C9}"/>
              </a:ext>
            </a:extLst>
          </p:cNvPr>
          <p:cNvSpPr/>
          <p:nvPr/>
        </p:nvSpPr>
        <p:spPr>
          <a:xfrm>
            <a:off x="4228342" y="4328714"/>
            <a:ext cx="211997" cy="714804"/>
          </a:xfrm>
          <a:prstGeom prst="rightBrac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F7F7F"/>
                </a:solidFill>
              </a:ln>
            </a:endParaRPr>
          </a:p>
        </p:txBody>
      </p:sp>
      <p:sp>
        <p:nvSpPr>
          <p:cNvPr id="331" name="Shape 484">
            <a:extLst>
              <a:ext uri="{FF2B5EF4-FFF2-40B4-BE49-F238E27FC236}">
                <a16:creationId xmlns:a16="http://schemas.microsoft.com/office/drawing/2014/main" id="{F710B573-F6CB-2642-9FC1-D2B846CFA850}"/>
              </a:ext>
            </a:extLst>
          </p:cNvPr>
          <p:cNvSpPr/>
          <p:nvPr/>
        </p:nvSpPr>
        <p:spPr>
          <a:xfrm>
            <a:off x="4038600" y="4554030"/>
            <a:ext cx="328615" cy="25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defRPr sz="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sz="1000" b="1" dirty="0"/>
              <a:t>*</a:t>
            </a:r>
            <a:r>
              <a:rPr lang="en-US" sz="1000" b="1" dirty="0"/>
              <a:t>0.5</a:t>
            </a:r>
            <a:endParaRPr sz="1000" b="1" dirty="0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4DDB4527-F6FC-5640-B0B9-BEAACA34E28F}"/>
              </a:ext>
            </a:extLst>
          </p:cNvPr>
          <p:cNvSpPr/>
          <p:nvPr/>
        </p:nvSpPr>
        <p:spPr>
          <a:xfrm>
            <a:off x="367762" y="682823"/>
            <a:ext cx="99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Evidence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8F89A04B-C614-0147-8E46-DBF62309129E}"/>
              </a:ext>
            </a:extLst>
          </p:cNvPr>
          <p:cNvSpPr/>
          <p:nvPr/>
        </p:nvSpPr>
        <p:spPr>
          <a:xfrm>
            <a:off x="2773984" y="682823"/>
            <a:ext cx="13408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Data source</a:t>
            </a:r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89B94191-985D-5A4B-9EC8-330CC3052C81}"/>
              </a:ext>
            </a:extLst>
          </p:cNvPr>
          <p:cNvSpPr/>
          <p:nvPr/>
        </p:nvSpPr>
        <p:spPr>
          <a:xfrm>
            <a:off x="5676584" y="682823"/>
            <a:ext cx="1181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Data type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57B86FAB-3635-6043-BE43-5CAB6299BAAC}"/>
              </a:ext>
            </a:extLst>
          </p:cNvPr>
          <p:cNvSpPr/>
          <p:nvPr/>
        </p:nvSpPr>
        <p:spPr>
          <a:xfrm>
            <a:off x="7473902" y="682823"/>
            <a:ext cx="1181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rPr>
              <a:t>Overall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A2755331-4C02-774C-B69B-D526A09C322B}"/>
              </a:ext>
            </a:extLst>
          </p:cNvPr>
          <p:cNvSpPr/>
          <p:nvPr/>
        </p:nvSpPr>
        <p:spPr>
          <a:xfrm>
            <a:off x="9205376" y="4141107"/>
            <a:ext cx="146973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Need to ask CK about pathways scoring, </a:t>
            </a:r>
            <a:r>
              <a:rPr lang="en-US" sz="1000" dirty="0" err="1">
                <a:solidFill>
                  <a:srgbClr val="FF0000"/>
                </a:solidFill>
              </a:rPr>
              <a:t>ie</a:t>
            </a:r>
            <a:r>
              <a:rPr lang="en-US" sz="1000" dirty="0">
                <a:solidFill>
                  <a:srgbClr val="FF0000"/>
                </a:solidFill>
              </a:rPr>
              <a:t>:</a:t>
            </a:r>
          </a:p>
          <a:p>
            <a:r>
              <a:rPr lang="en-US" sz="1000" dirty="0" err="1">
                <a:solidFill>
                  <a:srgbClr val="FF0000"/>
                </a:solidFill>
              </a:rPr>
              <a:t>PROGENy</a:t>
            </a:r>
            <a:r>
              <a:rPr lang="en-US" sz="1000" dirty="0">
                <a:solidFill>
                  <a:srgbClr val="FF0000"/>
                </a:solidFill>
              </a:rPr>
              <a:t> weight is 1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Are all three summarized with a harmonic sum?</a:t>
            </a: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1D9D199A-1C24-F14A-B004-5E098F6CCD8C}"/>
              </a:ext>
            </a:extLst>
          </p:cNvPr>
          <p:cNvSpPr/>
          <p:nvPr/>
        </p:nvSpPr>
        <p:spPr>
          <a:xfrm>
            <a:off x="4718627" y="3352800"/>
            <a:ext cx="300082" cy="246221"/>
          </a:xfrm>
          <a:prstGeom prst="rect">
            <a:avLst/>
          </a:prstGeom>
          <a:solidFill>
            <a:schemeClr val="bg1"/>
          </a:solidFill>
          <a:ln>
            <a:solidFill>
              <a:srgbClr val="E6E0EC"/>
            </a:solidFill>
          </a:ln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Σ</a:t>
            </a:r>
            <a:r>
              <a:rPr lang="en-US" sz="1000" baseline="-25000" dirty="0">
                <a:solidFill>
                  <a:srgbClr val="7030A0"/>
                </a:solidFill>
              </a:rPr>
              <a:t>H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195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0" y="243265"/>
            <a:ext cx="9143999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rgbClr val="0091EB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ctr"/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Aggregating Scores</a:t>
            </a:r>
          </a:p>
        </p:txBody>
      </p:sp>
      <p:pic>
        <p:nvPicPr>
          <p:cNvPr id="3" name="Picture 2" descr="Screen Shot 2016-10-04 at 15.53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8" t="29312" r="5227" b="11349"/>
          <a:stretch/>
        </p:blipFill>
        <p:spPr>
          <a:xfrm>
            <a:off x="1980572" y="2223582"/>
            <a:ext cx="4971269" cy="10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136055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Using a mathematical function, the harmonic sum*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57155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where S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,S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,...,S</a:t>
            </a:r>
            <a:r>
              <a:rPr lang="en-US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i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 are the individual sorted evidence scores in descending order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03192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* PMID: 19107201, PMID: 20118918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365997"/>
            <a:ext cx="9144000" cy="1396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Advantages:</a:t>
            </a:r>
          </a:p>
          <a:p>
            <a:pPr marL="79996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	Account for replication</a:t>
            </a:r>
          </a:p>
          <a:p>
            <a:pPr marL="79996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/>
                <a:cs typeface="Helvetica"/>
              </a:rPr>
              <a:t>	Deflate the effect of large amounts of data e.g. text mining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BACD02-C372-004D-B519-1759697C27E0}"/>
              </a:ext>
            </a:extLst>
          </p:cNvPr>
          <p:cNvSpPr/>
          <p:nvPr/>
        </p:nvSpPr>
        <p:spPr>
          <a:xfrm>
            <a:off x="1295400" y="2586335"/>
            <a:ext cx="68580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Σ</a:t>
            </a:r>
            <a:r>
              <a:rPr lang="en-US" sz="2400" baseline="-25000" dirty="0">
                <a:solidFill>
                  <a:srgbClr val="7030A0"/>
                </a:solidFill>
              </a:rPr>
              <a:t>H</a:t>
            </a:r>
            <a:r>
              <a:rPr lang="en-US" sz="2400" dirty="0">
                <a:solidFill>
                  <a:srgbClr val="7030A0"/>
                </a:solidFill>
              </a:rPr>
              <a:t>=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774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33D4C3A8B3394D9F6F4865027B121C" ma:contentTypeVersion="4" ma:contentTypeDescription="Create a new document." ma:contentTypeScope="" ma:versionID="074afacaba7b2587bddf5e0b4bb4f61e">
  <xsd:schema xmlns:xsd="http://www.w3.org/2001/XMLSchema" xmlns:xs="http://www.w3.org/2001/XMLSchema" xmlns:p="http://schemas.microsoft.com/office/2006/metadata/properties" xmlns:ns2="db5d568b-7d24-46ab-8d29-84e9e932804c" xmlns:ns3="cee015b9-f518-46bd-94e2-3ed7b772c5e8" targetNamespace="http://schemas.microsoft.com/office/2006/metadata/properties" ma:root="true" ma:fieldsID="6755e7a97e1f86feacf7573881bec747" ns2:_="" ns3:_="">
    <xsd:import namespace="db5d568b-7d24-46ab-8d29-84e9e932804c"/>
    <xsd:import namespace="cee015b9-f518-46bd-94e2-3ed7b772c5e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5d568b-7d24-46ab-8d29-84e9e932804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e015b9-f518-46bd-94e2-3ed7b772c5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AC4622-407A-4ECD-B32C-36D2B09B0359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db5d568b-7d24-46ab-8d29-84e9e932804c"/>
    <ds:schemaRef ds:uri="http://schemas.microsoft.com/office/infopath/2007/PartnerControls"/>
    <ds:schemaRef ds:uri="http://schemas.openxmlformats.org/package/2006/metadata/core-properties"/>
    <ds:schemaRef ds:uri="cee015b9-f518-46bd-94e2-3ed7b772c5e8"/>
  </ds:schemaRefs>
</ds:datastoreItem>
</file>

<file path=customXml/itemProps2.xml><?xml version="1.0" encoding="utf-8"?>
<ds:datastoreItem xmlns:ds="http://schemas.openxmlformats.org/officeDocument/2006/customXml" ds:itemID="{1295FAC2-482C-42EB-B0A6-4DDA506B9D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5d568b-7d24-46ab-8d29-84e9e932804c"/>
    <ds:schemaRef ds:uri="cee015b9-f518-46bd-94e2-3ed7b772c5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82D142-A744-4B35-945A-C8818C8DBF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7958</TotalTime>
  <Words>708</Words>
  <Application>Microsoft Office PowerPoint</Application>
  <PresentationFormat>On-screen Show (4:3)</PresentationFormat>
  <Paragraphs>189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Helvetica Light</vt:lpstr>
      <vt:lpstr>Office Theme</vt:lpstr>
      <vt:lpstr>Weights and Scoring of Evidence in the Open Targets Platform</vt:lpstr>
      <vt:lpstr>PowerPoint Presentation</vt:lpstr>
      <vt:lpstr>PowerPoint Presentation</vt:lpstr>
      <vt:lpstr>PowerPoint Presentation</vt:lpstr>
      <vt:lpstr>PowerPoint Presentation</vt:lpstr>
      <vt:lpstr>Generalised scoring approach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Targets  an innovative public private partnership</dc:title>
  <dc:creator>Holly Foster</dc:creator>
  <cp:lastModifiedBy>Gautier Koscielny</cp:lastModifiedBy>
  <cp:revision>115</cp:revision>
  <dcterms:modified xsi:type="dcterms:W3CDTF">2018-07-02T14:44:44Z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0x010100D733D4C3A8B3394D9F6F4865027B121C</vt:lpwstr>
  </property>
</Properties>
</file>